
<file path=[Content_Types].xml><?xml version="1.0" encoding="utf-8"?>
<Types xmlns="http://schemas.openxmlformats.org/package/2006/content-types">
  <Default Extension="jpeg" ContentType="image/jpe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348" r:id="rId3"/>
    <p:sldId id="263" r:id="rId5"/>
    <p:sldId id="292" r:id="rId6"/>
    <p:sldId id="383" r:id="rId7"/>
    <p:sldId id="384" r:id="rId8"/>
    <p:sldId id="386" r:id="rId9"/>
    <p:sldId id="388" r:id="rId10"/>
    <p:sldId id="389" r:id="rId11"/>
    <p:sldId id="387" r:id="rId12"/>
    <p:sldId id="390" r:id="rId13"/>
    <p:sldId id="393" r:id="rId14"/>
    <p:sldId id="394" r:id="rId15"/>
    <p:sldId id="365" r:id="rId16"/>
    <p:sldId id="307" r:id="rId17"/>
    <p:sldId id="366" r:id="rId18"/>
    <p:sldId id="367" r:id="rId19"/>
    <p:sldId id="371" r:id="rId20"/>
    <p:sldId id="372" r:id="rId21"/>
    <p:sldId id="368" r:id="rId22"/>
    <p:sldId id="284" r:id="rId23"/>
    <p:sldId id="356" r:id="rId24"/>
    <p:sldId id="359" r:id="rId25"/>
    <p:sldId id="353" r:id="rId26"/>
    <p:sldId id="343" r:id="rId27"/>
    <p:sldId id="369" r:id="rId28"/>
    <p:sldId id="370" r:id="rId29"/>
    <p:sldId id="385" r:id="rId30"/>
    <p:sldId id="350" r:id="rId31"/>
  </p:sldIdLst>
  <p:sldSz cx="12192000" cy="6858000"/>
  <p:notesSz cx="6858000" cy="9144000"/>
  <p:custDataLst>
    <p:tags r:id="rId36"/>
  </p:custData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181717"/>
    <a:srgbClr val="42C9A8"/>
    <a:srgbClr val="FABFA4"/>
    <a:srgbClr val="3A88CA"/>
    <a:srgbClr val="3737DD"/>
    <a:srgbClr val="3D7AC3"/>
    <a:srgbClr val="FDB18D"/>
    <a:srgbClr val="9E77B8"/>
    <a:srgbClr val="297FB8"/>
    <a:srgbClr val="E66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97" autoAdjust="0"/>
    <p:restoredTop sz="79602" autoAdjust="0"/>
  </p:normalViewPr>
  <p:slideViewPr>
    <p:cSldViewPr snapToGrid="0">
      <p:cViewPr>
        <p:scale>
          <a:sx n="75" d="100"/>
          <a:sy n="75" d="100"/>
        </p:scale>
        <p:origin x="806" y="-130"/>
      </p:cViewPr>
      <p:guideLst>
        <p:guide orient="horz" pos="3436"/>
        <p:guide pos="4863"/>
      </p:guideLst>
    </p:cSldViewPr>
  </p:slideViewPr>
  <p:outlineViewPr>
    <p:cViewPr>
      <p:scale>
        <a:sx n="33" d="100"/>
        <a:sy n="33" d="100"/>
      </p:scale>
      <p:origin x="0" y="0"/>
    </p:cViewPr>
  </p:outlineViewPr>
  <p:notesTextViewPr>
    <p:cViewPr>
      <p:scale>
        <a:sx n="1" d="1"/>
        <a:sy n="1" d="1"/>
      </p:scale>
      <p:origin x="0" y="0"/>
    </p:cViewPr>
  </p:notesTextViewPr>
  <p:sorterViewPr>
    <p:cViewPr>
      <p:scale>
        <a:sx n="139" d="100"/>
        <a:sy n="139" d="100"/>
      </p:scale>
      <p:origin x="0" y="0"/>
    </p:cViewPr>
  </p:sorterViewPr>
  <p:notesViewPr>
    <p:cSldViewPr snapToGrid="0">
      <p:cViewPr varScale="1">
        <p:scale>
          <a:sx n="86" d="100"/>
          <a:sy n="86" d="100"/>
        </p:scale>
        <p:origin x="3786"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D3551B-4342-4390-915E-8C9F8CBF86F2}" type="datetimeFigureOut">
              <a:rPr lang="ru-RU" smtClean="0"/>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1B4F76-9B05-4F12-BC35-5F054D4AB2B2}" type="slidenum">
              <a:rPr lang="ru-RU" smtClean="0"/>
            </a:fld>
            <a:endParaRPr lang="ru-RU"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F2CA-16AC-4A6F-BA76-83467214A317}" type="datetimeFigureOut">
              <a:rPr lang="ru-RU" smtClean="0"/>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84C95-AC36-47D7-BA46-D13F2CF6C509}" type="slidenum">
              <a:rPr lang="ru-RU" smtClean="0"/>
            </a:fld>
            <a:endParaRPr lang="ru-RU"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a:p>
            <a:endParaRPr lang="en-US" dirty="0"/>
          </a:p>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fld>
            <a:endParaRPr lang="ru-R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6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97499" cy="6858000"/>
          </a:xfrm>
          <a:prstGeom prst="rect">
            <a:avLst/>
          </a:prstGeom>
        </p:spPr>
        <p:txBody>
          <a:bodyPr/>
          <a:lstStyle/>
          <a:p>
            <a:endParaRPr lang="ru-RU" dirty="0"/>
          </a:p>
        </p:txBody>
      </p:sp>
      <p:sp>
        <p:nvSpPr>
          <p:cNvPr id="8" name="Рисунок 6"/>
          <p:cNvSpPr>
            <a:spLocks noGrp="1"/>
          </p:cNvSpPr>
          <p:nvPr>
            <p:ph type="pic" sz="quarter" idx="11"/>
          </p:nvPr>
        </p:nvSpPr>
        <p:spPr>
          <a:xfrm>
            <a:off x="3097499" y="0"/>
            <a:ext cx="3001963" cy="6858000"/>
          </a:xfrm>
          <a:prstGeom prst="rect">
            <a:avLst/>
          </a:prstGeom>
        </p:spPr>
        <p:txBody>
          <a:bodyPr/>
          <a:lstStyle/>
          <a:p>
            <a:endParaRPr lang="ru-RU" dirty="0"/>
          </a:p>
        </p:txBody>
      </p:sp>
      <p:sp>
        <p:nvSpPr>
          <p:cNvPr id="11" name="Рисунок 6"/>
          <p:cNvSpPr>
            <a:spLocks noGrp="1"/>
          </p:cNvSpPr>
          <p:nvPr>
            <p:ph type="pic" sz="quarter" idx="12"/>
          </p:nvPr>
        </p:nvSpPr>
        <p:spPr>
          <a:xfrm>
            <a:off x="6099462" y="0"/>
            <a:ext cx="3117871" cy="6858000"/>
          </a:xfrm>
          <a:prstGeom prst="rect">
            <a:avLst/>
          </a:prstGeom>
        </p:spPr>
        <p:txBody>
          <a:bodyPr/>
          <a:lstStyle/>
          <a:p>
            <a:endParaRPr lang="ru-RU" dirty="0"/>
          </a:p>
        </p:txBody>
      </p:sp>
      <p:sp>
        <p:nvSpPr>
          <p:cNvPr id="12" name="Рисунок 6"/>
          <p:cNvSpPr>
            <a:spLocks noGrp="1"/>
          </p:cNvSpPr>
          <p:nvPr>
            <p:ph type="pic" sz="quarter" idx="13"/>
          </p:nvPr>
        </p:nvSpPr>
        <p:spPr>
          <a:xfrm>
            <a:off x="9217333" y="0"/>
            <a:ext cx="2974667" cy="6858000"/>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20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nodePh="1">
                                  <p:stCondLst>
                                    <p:cond delay="3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3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Два объекта">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5422791" y="2535251"/>
            <a:ext cx="1435210" cy="2506649"/>
          </a:xfrm>
          <a:prstGeom prst="rect">
            <a:avLst/>
          </a:prstGeom>
        </p:spPr>
        <p:txBody>
          <a:bodyPr/>
          <a:lstStyle/>
          <a:p>
            <a:endParaRPr lang="ru-RU" dirty="0"/>
          </a:p>
        </p:txBody>
      </p:sp>
      <p:sp>
        <p:nvSpPr>
          <p:cNvPr id="19" name="Рисунок 4"/>
          <p:cNvSpPr>
            <a:spLocks noGrp="1"/>
          </p:cNvSpPr>
          <p:nvPr>
            <p:ph type="pic" sz="quarter" idx="11"/>
          </p:nvPr>
        </p:nvSpPr>
        <p:spPr>
          <a:xfrm>
            <a:off x="7654305" y="1375649"/>
            <a:ext cx="1432546" cy="2514600"/>
          </a:xfrm>
          <a:prstGeom prst="rect">
            <a:avLst/>
          </a:prstGeom>
        </p:spPr>
        <p:txBody>
          <a:bodyPr/>
          <a:lstStyle/>
          <a:p>
            <a:endParaRPr lang="ru-RU" dirty="0"/>
          </a:p>
        </p:txBody>
      </p:sp>
      <p:sp>
        <p:nvSpPr>
          <p:cNvPr id="20" name="Рисунок 4"/>
          <p:cNvSpPr>
            <a:spLocks noGrp="1"/>
          </p:cNvSpPr>
          <p:nvPr>
            <p:ph type="pic" sz="quarter" idx="12"/>
          </p:nvPr>
        </p:nvSpPr>
        <p:spPr>
          <a:xfrm>
            <a:off x="9810171" y="2527300"/>
            <a:ext cx="1425022" cy="2514600"/>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5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0"/>
          </p:nvPr>
        </p:nvSpPr>
        <p:spPr>
          <a:xfrm>
            <a:off x="6561138" y="785813"/>
            <a:ext cx="4138612" cy="2438650"/>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4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0"/>
            <a:ext cx="3084513" cy="6858000"/>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8" name="Прямоугольник 7"/>
          <p:cNvSpPr/>
          <p:nvPr userDrawn="1"/>
        </p:nvSpPr>
        <p:spPr>
          <a:xfrm>
            <a:off x="5787188" y="0"/>
            <a:ext cx="640481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Рисунок 8"/>
          <p:cNvSpPr>
            <a:spLocks noGrp="1"/>
          </p:cNvSpPr>
          <p:nvPr>
            <p:ph type="pic" sz="quarter" idx="10"/>
          </p:nvPr>
        </p:nvSpPr>
        <p:spPr>
          <a:xfrm>
            <a:off x="4865573" y="1549400"/>
            <a:ext cx="1889125" cy="3708400"/>
          </a:xfrm>
          <a:prstGeom prst="rect">
            <a:avLst/>
          </a:prstGeom>
        </p:spPr>
        <p:txBody>
          <a:bodyPr/>
          <a:lstStyle/>
          <a:p>
            <a:endParaRPr lang="ru-RU" dirty="0"/>
          </a:p>
        </p:txBody>
      </p:sp>
      <p:sp>
        <p:nvSpPr>
          <p:cNvPr id="10" name="Рисунок 8"/>
          <p:cNvSpPr>
            <a:spLocks noGrp="1"/>
          </p:cNvSpPr>
          <p:nvPr>
            <p:ph type="pic" sz="quarter" idx="11"/>
          </p:nvPr>
        </p:nvSpPr>
        <p:spPr>
          <a:xfrm>
            <a:off x="6745201" y="1549400"/>
            <a:ext cx="1889125" cy="3708400"/>
          </a:xfrm>
          <a:prstGeom prst="rect">
            <a:avLst/>
          </a:prstGeom>
        </p:spPr>
        <p:txBody>
          <a:bodyPr/>
          <a:lstStyle/>
          <a:p>
            <a:endParaRPr lang="ru-RU" dirty="0"/>
          </a:p>
        </p:txBody>
      </p:sp>
      <p:sp>
        <p:nvSpPr>
          <p:cNvPr id="11" name="Рисунок 8"/>
          <p:cNvSpPr>
            <a:spLocks noGrp="1"/>
          </p:cNvSpPr>
          <p:nvPr>
            <p:ph type="pic" sz="quarter" idx="12"/>
          </p:nvPr>
        </p:nvSpPr>
        <p:spPr>
          <a:xfrm>
            <a:off x="8634052" y="1549400"/>
            <a:ext cx="1889125" cy="3708400"/>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Только заголовок">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8" name="Рисунок 17"/>
          <p:cNvSpPr>
            <a:spLocks noGrp="1"/>
          </p:cNvSpPr>
          <p:nvPr>
            <p:ph type="pic" sz="quarter" idx="10"/>
          </p:nvPr>
        </p:nvSpPr>
        <p:spPr>
          <a:xfrm>
            <a:off x="961956" y="922338"/>
            <a:ext cx="4067311" cy="5148262"/>
          </a:xfrm>
          <a:prstGeom prst="rect">
            <a:avLst/>
          </a:prstGeom>
        </p:spPr>
        <p:txBody>
          <a:bodyPr/>
          <a:lstStyle/>
          <a:p>
            <a:endParaRPr lang="ru-RU" dirty="0"/>
          </a:p>
        </p:txBody>
      </p:sp>
      <p:sp>
        <p:nvSpPr>
          <p:cNvPr id="19" name="Рисунок 17"/>
          <p:cNvSpPr>
            <a:spLocks noGrp="1"/>
          </p:cNvSpPr>
          <p:nvPr>
            <p:ph type="pic" sz="quarter" idx="11"/>
          </p:nvPr>
        </p:nvSpPr>
        <p:spPr>
          <a:xfrm>
            <a:off x="5163843" y="922338"/>
            <a:ext cx="5769836" cy="2491422"/>
          </a:xfrm>
          <a:prstGeom prst="rect">
            <a:avLst/>
          </a:prstGeom>
        </p:spPr>
        <p:txBody>
          <a:bodyPr/>
          <a:lstStyle/>
          <a:p>
            <a:endParaRPr lang="ru-RU" dirty="0"/>
          </a:p>
        </p:txBody>
      </p:sp>
      <p:sp>
        <p:nvSpPr>
          <p:cNvPr id="20" name="Рисунок 17"/>
          <p:cNvSpPr>
            <a:spLocks noGrp="1"/>
          </p:cNvSpPr>
          <p:nvPr>
            <p:ph type="pic" sz="quarter" idx="12"/>
          </p:nvPr>
        </p:nvSpPr>
        <p:spPr>
          <a:xfrm>
            <a:off x="5163843" y="3544389"/>
            <a:ext cx="5769836" cy="2526211"/>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5905500" y="2310064"/>
            <a:ext cx="4895850" cy="3107754"/>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8_Пользовательский макет">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1518698" y="2544417"/>
            <a:ext cx="4126727" cy="2615980"/>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4" name="Рисунок 3"/>
          <p:cNvSpPr>
            <a:spLocks noGrp="1"/>
          </p:cNvSpPr>
          <p:nvPr>
            <p:ph type="pic" sz="quarter" idx="11"/>
          </p:nvPr>
        </p:nvSpPr>
        <p:spPr>
          <a:xfrm>
            <a:off x="4328652" y="1725561"/>
            <a:ext cx="2064774" cy="3613202"/>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a:prstGeom prst="rect">
            <a:avLst/>
          </a:prstGeom>
        </p:spPr>
        <p:txBody>
          <a:bodyPr/>
          <a:lstStyle/>
          <a:p>
            <a:endParaRPr lang="ru-RU" dirty="0"/>
          </a:p>
        </p:txBody>
      </p:sp>
      <p:sp>
        <p:nvSpPr>
          <p:cNvPr id="8" name="Рисунок 6"/>
          <p:cNvSpPr>
            <a:spLocks noGrp="1"/>
          </p:cNvSpPr>
          <p:nvPr>
            <p:ph type="pic" sz="quarter" idx="11"/>
          </p:nvPr>
        </p:nvSpPr>
        <p:spPr>
          <a:xfrm>
            <a:off x="7888407" y="2433306"/>
            <a:ext cx="4303594" cy="2073275"/>
          </a:xfrm>
          <a:prstGeom prst="rect">
            <a:avLst/>
          </a:prstGeom>
        </p:spPr>
        <p:txBody>
          <a:bodyPr/>
          <a:lstStyle/>
          <a:p>
            <a:endParaRPr lang="ru-RU" dirty="0"/>
          </a:p>
        </p:txBody>
      </p:sp>
      <p:sp>
        <p:nvSpPr>
          <p:cNvPr id="9" name="Рисунок 6"/>
          <p:cNvSpPr>
            <a:spLocks noGrp="1"/>
          </p:cNvSpPr>
          <p:nvPr>
            <p:ph type="pic" sz="quarter" idx="12"/>
          </p:nvPr>
        </p:nvSpPr>
        <p:spPr>
          <a:xfrm>
            <a:off x="0" y="2433306"/>
            <a:ext cx="4176712" cy="2073275"/>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Вертикальный заголовок и текст">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0" y="0"/>
            <a:ext cx="12192000" cy="2933700"/>
          </a:xfrm>
          <a:prstGeom prst="rect">
            <a:avLst/>
          </a:prstGeom>
        </p:spPr>
        <p:txBody>
          <a:bodyPr/>
          <a:lstStyle/>
          <a:p>
            <a:endParaRPr lang="ru-RU"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GIF"/></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26.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fe9dc7d23d1481fa5d9f59b87f0ede2"/>
          <p:cNvPicPr>
            <a:picLocks noChangeAspect="1"/>
          </p:cNvPicPr>
          <p:nvPr/>
        </p:nvPicPr>
        <p:blipFill>
          <a:blip r:embed="rId1"/>
          <a:srcRect l="104" t="302" r="-104" b="14770"/>
          <a:stretch>
            <a:fillRect/>
          </a:stretch>
        </p:blipFill>
        <p:spPr>
          <a:xfrm>
            <a:off x="0" y="0"/>
            <a:ext cx="12202160" cy="6858000"/>
          </a:xfrm>
          <a:prstGeom prst="rect">
            <a:avLst/>
          </a:prstGeom>
        </p:spPr>
      </p:pic>
      <p:sp>
        <p:nvSpPr>
          <p:cNvPr id="5" name="Заголовок 1"/>
          <p:cNvSpPr txBox="1"/>
          <p:nvPr/>
        </p:nvSpPr>
        <p:spPr>
          <a:xfrm>
            <a:off x="2783956" y="1480827"/>
            <a:ext cx="6624084" cy="602370"/>
          </a:xfrm>
          <a:prstGeom prst="rect">
            <a:avLst/>
          </a:prstGeom>
        </p:spPr>
        <p:txBody>
          <a:bodyPr>
            <a:normAutofit fontScale="7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000" b="1" spc="100" dirty="0">
              <a:latin typeface="Microsoft YaHei" panose="020B0503020204020204" pitchFamily="34" charset="-122"/>
              <a:ea typeface="Microsoft YaHei" panose="020B0503020204020204" pitchFamily="34" charset="-122"/>
              <a:cs typeface="Poppins SemiBold" panose="02000000000000000000" pitchFamily="2" charset="0"/>
              <a:sym typeface="Microsoft YaHei" panose="020B0503020204020204" pitchFamily="34" charset="-122"/>
            </a:endParaRPr>
          </a:p>
          <a:p>
            <a:pPr algn="ctr"/>
            <a:endParaRPr lang="ru-RU" sz="4000" b="1" spc="100" dirty="0">
              <a:latin typeface="Microsoft YaHei" panose="020B0503020204020204" pitchFamily="34" charset="-122"/>
              <a:ea typeface="Microsoft YaHei" panose="020B0503020204020204" pitchFamily="34" charset="-122"/>
              <a:cs typeface="Poppins SemiBold" panose="02000000000000000000" pitchFamily="2" charset="0"/>
              <a:sym typeface="Microsoft YaHei" panose="020B0503020204020204" pitchFamily="34" charset="-122"/>
            </a:endParaRPr>
          </a:p>
        </p:txBody>
      </p:sp>
      <p:sp>
        <p:nvSpPr>
          <p:cNvPr id="6" name="Подзаголовок 2"/>
          <p:cNvSpPr txBox="1"/>
          <p:nvPr/>
        </p:nvSpPr>
        <p:spPr>
          <a:xfrm>
            <a:off x="2971801" y="4820863"/>
            <a:ext cx="6268452" cy="552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300"/>
              </a:lnSpc>
              <a:spcBef>
                <a:spcPts val="1200"/>
              </a:spcBef>
              <a:buFont typeface="Arial" panose="020B0604020202020204" pitchFamily="34" charset="0"/>
              <a:buNone/>
            </a:pPr>
            <a:endParaRPr lang="en-US" sz="1100" dirty="0">
              <a:solidFill>
                <a:schemeClr val="bg1"/>
              </a:solidFill>
              <a:latin typeface="Microsoft YaHei" panose="020B0503020204020204" pitchFamily="34" charset="-122"/>
              <a:ea typeface="Microsoft YaHei" panose="020B0503020204020204" pitchFamily="34" charset="-122"/>
              <a:cs typeface="Poppins" panose="02000000000000000000" pitchFamily="2" charset="0"/>
              <a:sym typeface="Microsoft YaHei" panose="020B0503020204020204" pitchFamily="34" charset="-122"/>
            </a:endParaRPr>
          </a:p>
        </p:txBody>
      </p:sp>
      <p:sp>
        <p:nvSpPr>
          <p:cNvPr id="9" name="矩形 8"/>
          <p:cNvSpPr/>
          <p:nvPr/>
        </p:nvSpPr>
        <p:spPr>
          <a:xfrm>
            <a:off x="-133" y="-317"/>
            <a:ext cx="12192000" cy="6862762"/>
          </a:xfrm>
          <a:prstGeom prst="rect">
            <a:avLst/>
          </a:prstGeom>
          <a:solidFill>
            <a:schemeClr val="tx1">
              <a:lumMod val="75000"/>
              <a:lumOff val="2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182370" y="686435"/>
            <a:ext cx="9559925" cy="1938020"/>
          </a:xfrm>
          <a:prstGeom prst="rect">
            <a:avLst/>
          </a:prstGeom>
          <a:noFill/>
        </p:spPr>
        <p:txBody>
          <a:bodyPr wrap="square" rtlCol="0">
            <a:spAutoFit/>
          </a:bodyPr>
          <a:lstStyle/>
          <a:p>
            <a:pPr algn="ctr"/>
            <a:r>
              <a:rPr lang="zh-CN" altLang="en-US" sz="6000" b="1" spc="600" dirty="0">
                <a:solidFill>
                  <a:schemeClr val="bg1"/>
                </a:solidFill>
                <a:latin typeface="Microsoft YaHei" panose="020B0503020204020204" pitchFamily="34" charset="-122"/>
                <a:ea typeface="Microsoft YaHei" panose="020B0503020204020204" pitchFamily="34" charset="-122"/>
              </a:rPr>
              <a:t>中国</a:t>
            </a:r>
            <a:r>
              <a:rPr lang="en-US" sz="6000" b="1" spc="600" dirty="0">
                <a:solidFill>
                  <a:schemeClr val="bg1"/>
                </a:solidFill>
                <a:latin typeface="Microsoft YaHei" panose="020B0503020204020204" pitchFamily="34" charset="-122"/>
                <a:ea typeface="Microsoft YaHei" panose="020B0503020204020204" pitchFamily="34" charset="-122"/>
              </a:rPr>
              <a:t>001</a:t>
            </a:r>
            <a:r>
              <a:rPr lang="zh-CN" altLang="en-US" sz="6000" b="1" spc="600" dirty="0">
                <a:solidFill>
                  <a:schemeClr val="bg1"/>
                </a:solidFill>
                <a:latin typeface="Microsoft YaHei" panose="020B0503020204020204" pitchFamily="34" charset="-122"/>
                <a:ea typeface="Microsoft YaHei" panose="020B0503020204020204" pitchFamily="34" charset="-122"/>
              </a:rPr>
              <a:t>型航空母舰及其舰载机模型</a:t>
            </a:r>
            <a:endParaRPr lang="zh-CN" altLang="en-US" sz="6000" b="1" spc="600" dirty="0">
              <a:solidFill>
                <a:schemeClr val="bg1"/>
              </a:solidFill>
              <a:latin typeface="Microsoft YaHei" panose="020B0503020204020204" pitchFamily="34" charset="-122"/>
              <a:ea typeface="Microsoft YaHei" panose="020B0503020204020204" pitchFamily="34" charset="-122"/>
            </a:endParaRPr>
          </a:p>
        </p:txBody>
      </p:sp>
      <p:sp>
        <p:nvSpPr>
          <p:cNvPr id="2" name="文本框 1"/>
          <p:cNvSpPr txBox="1"/>
          <p:nvPr/>
        </p:nvSpPr>
        <p:spPr>
          <a:xfrm>
            <a:off x="8104874" y="4510245"/>
            <a:ext cx="3428690" cy="583565"/>
          </a:xfrm>
          <a:prstGeom prst="rect">
            <a:avLst/>
          </a:prstGeom>
          <a:noFill/>
        </p:spPr>
        <p:txBody>
          <a:bodyPr wrap="square" rtlCol="0">
            <a:spAutoFit/>
          </a:bodyPr>
          <a:lstStyle/>
          <a:p>
            <a:r>
              <a:rPr lang="en-US" altLang="zh-CN" sz="3200" b="1" dirty="0">
                <a:solidFill>
                  <a:schemeClr val="bg1"/>
                </a:solidFill>
              </a:rPr>
              <a:t>——</a:t>
            </a:r>
            <a:r>
              <a:rPr lang="zh-CN" altLang="en-US" sz="3200" b="1" dirty="0">
                <a:solidFill>
                  <a:schemeClr val="bg1"/>
                </a:solidFill>
              </a:rPr>
              <a:t>航空航天</a:t>
            </a:r>
            <a:r>
              <a:rPr lang="zh-CN" altLang="en-US" sz="3200" b="1" dirty="0">
                <a:solidFill>
                  <a:schemeClr val="bg1"/>
                </a:solidFill>
              </a:rPr>
              <a:t>组</a:t>
            </a:r>
            <a:endParaRPr lang="zh-CN" altLang="en-US" sz="3200" b="1" dirty="0">
              <a:solidFill>
                <a:schemeClr val="bg1"/>
              </a:solidFill>
            </a:endParaRPr>
          </a:p>
        </p:txBody>
      </p:sp>
      <p:sp>
        <p:nvSpPr>
          <p:cNvPr id="4" name="文本框 3"/>
          <p:cNvSpPr txBox="1"/>
          <p:nvPr/>
        </p:nvSpPr>
        <p:spPr>
          <a:xfrm>
            <a:off x="8089767" y="5229477"/>
            <a:ext cx="4130040" cy="1198880"/>
          </a:xfrm>
          <a:prstGeom prst="rect">
            <a:avLst/>
          </a:prstGeom>
          <a:noFill/>
        </p:spPr>
        <p:txBody>
          <a:bodyPr wrap="square" rtlCol="0">
            <a:spAutoFit/>
          </a:bodyPr>
          <a:p>
            <a:r>
              <a:rPr lang="zh-CN" altLang="en-US" sz="2400" dirty="0">
                <a:solidFill>
                  <a:schemeClr val="bg1"/>
                </a:solidFill>
                <a:cs typeface="SimSun" panose="02010600030101010101" pitchFamily="2" charset="-122"/>
              </a:rPr>
              <a:t>展示人：张锦程</a:t>
            </a:r>
            <a:endParaRPr lang="en-US" altLang="zh-CN" sz="2400" dirty="0">
              <a:solidFill>
                <a:schemeClr val="bg1"/>
              </a:solidFill>
              <a:cs typeface="SimSun" panose="02010600030101010101" pitchFamily="2" charset="-122"/>
            </a:endParaRPr>
          </a:p>
          <a:p>
            <a:r>
              <a:rPr lang="zh-CN" altLang="en-US" sz="2400" dirty="0">
                <a:solidFill>
                  <a:schemeClr val="bg1"/>
                </a:solidFill>
                <a:cs typeface="SimSun" panose="02010600030101010101" pitchFamily="2" charset="-122"/>
              </a:rPr>
              <a:t>参与者：王艺霏、王雨田、王平、于涵</a:t>
            </a:r>
            <a:endParaRPr lang="zh-CN" altLang="en-US" sz="2400" dirty="0">
              <a:solidFill>
                <a:schemeClr val="bg1"/>
              </a:solidFill>
              <a:cs typeface="SimSun"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6749" y="367389"/>
            <a:ext cx="4590585" cy="645160"/>
          </a:xfrm>
          <a:prstGeom prst="rect">
            <a:avLst/>
          </a:prstGeom>
          <a:noFill/>
        </p:spPr>
        <p:txBody>
          <a:bodyPr wrap="square" rtlCol="0">
            <a:spAutoFit/>
          </a:bodyPr>
          <a:lstStyle/>
          <a:p>
            <a:r>
              <a:rPr lang="zh-CN" altLang="en-US" sz="3600" b="1" dirty="0">
                <a:latin typeface="Microsoft YaHei" panose="020B0503020204020204" pitchFamily="34" charset="-122"/>
                <a:ea typeface="Microsoft YaHei" panose="020B0503020204020204" pitchFamily="34" charset="-122"/>
                <a:cs typeface="Microsoft YaHei" panose="020B0503020204020204" pitchFamily="34" charset="-122"/>
              </a:rPr>
              <a:t>一</a:t>
            </a:r>
            <a:r>
              <a:rPr lang="en-US" altLang="zh-CN" sz="3600" b="1" dirty="0">
                <a:latin typeface="Microsoft YaHei" panose="020B0503020204020204" pitchFamily="34" charset="-122"/>
                <a:ea typeface="Microsoft YaHei" panose="020B0503020204020204" pitchFamily="34" charset="-122"/>
                <a:cs typeface="Microsoft YaHei" panose="020B0503020204020204" pitchFamily="34" charset="-122"/>
              </a:rPr>
              <a:t>. </a:t>
            </a:r>
            <a:r>
              <a:rPr lang="zh-CN" altLang="en-US" sz="3600" b="1" dirty="0">
                <a:latin typeface="Microsoft YaHei" panose="020B0503020204020204" pitchFamily="34" charset="-122"/>
                <a:ea typeface="Microsoft YaHei" panose="020B0503020204020204" pitchFamily="34" charset="-122"/>
                <a:cs typeface="Microsoft YaHei" panose="020B0503020204020204" pitchFamily="34" charset="-122"/>
              </a:rPr>
              <a:t>数控加工工艺</a:t>
            </a:r>
            <a:endParaRPr kumimoji="1" lang="zh-CN" altLang="en-US" sz="36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4" name="文本框 3"/>
          <p:cNvSpPr txBox="1"/>
          <p:nvPr/>
        </p:nvSpPr>
        <p:spPr>
          <a:xfrm>
            <a:off x="1024255" y="1101090"/>
            <a:ext cx="10459720" cy="902970"/>
          </a:xfrm>
          <a:prstGeom prst="rect">
            <a:avLst/>
          </a:prstGeom>
          <a:noFill/>
        </p:spPr>
        <p:txBody>
          <a:bodyPr wrap="square" rtlCol="0">
            <a:spAutoFit/>
          </a:bodyPr>
          <a:lstStyle/>
          <a:p>
            <a:pPr>
              <a:lnSpc>
                <a:spcPct val="120000"/>
              </a:lnSpc>
            </a:pPr>
            <a:r>
              <a:rPr lang="zh-CN" altLang="en-US" sz="2200" dirty="0">
                <a:latin typeface="Microsoft YaHei" panose="020B0503020204020204" pitchFamily="34" charset="-122"/>
                <a:ea typeface="Microsoft YaHei" panose="020B0503020204020204" pitchFamily="34" charset="-122"/>
              </a:rPr>
              <a:t>叶片的数控加工工艺，包含装夹方法、数控编程、切削工艺、颤振抑制、在线检测、辅助工艺等。对材料的浪费极为严重。</a:t>
            </a:r>
            <a:endParaRPr kumimoji="1" lang="zh-CN" altLang="en-US" sz="2200" dirty="0">
              <a:latin typeface="Microsoft YaHei" panose="020B0503020204020204" pitchFamily="34" charset="-122"/>
              <a:ea typeface="Microsoft YaHei" panose="020B0503020204020204" pitchFamily="34" charset="-122"/>
            </a:endParaRPr>
          </a:p>
        </p:txBody>
      </p:sp>
      <p:sp>
        <p:nvSpPr>
          <p:cNvPr id="2" name="文本框 1"/>
          <p:cNvSpPr txBox="1"/>
          <p:nvPr/>
        </p:nvSpPr>
        <p:spPr>
          <a:xfrm>
            <a:off x="406942" y="2345724"/>
            <a:ext cx="6411951" cy="646331"/>
          </a:xfrm>
          <a:prstGeom prst="rect">
            <a:avLst/>
          </a:prstGeom>
          <a:noFill/>
        </p:spPr>
        <p:txBody>
          <a:bodyPr wrap="square" rtlCol="0">
            <a:spAutoFit/>
          </a:bodyPr>
          <a:p>
            <a:r>
              <a:rPr lang="zh-CN" altLang="en-US" sz="3600" b="1" dirty="0">
                <a:latin typeface="Microsoft YaHei" panose="020B0503020204020204" pitchFamily="34" charset="-122"/>
                <a:ea typeface="Microsoft YaHei" panose="020B0503020204020204" pitchFamily="34" charset="-122"/>
                <a:cs typeface="Microsoft YaHei" panose="020B0503020204020204" pitchFamily="34" charset="-122"/>
              </a:rPr>
              <a:t>二</a:t>
            </a:r>
            <a:r>
              <a:rPr lang="en-US" altLang="zh-CN" sz="3600" b="1" dirty="0">
                <a:latin typeface="Microsoft YaHei" panose="020B0503020204020204" pitchFamily="34" charset="-122"/>
                <a:ea typeface="Microsoft YaHei" panose="020B0503020204020204" pitchFamily="34" charset="-122"/>
                <a:cs typeface="Microsoft YaHei" panose="020B0503020204020204" pitchFamily="34" charset="-122"/>
              </a:rPr>
              <a:t>. 3</a:t>
            </a:r>
            <a:r>
              <a:rPr lang="en-GB" altLang="zh-CN" sz="3600" b="1" dirty="0">
                <a:latin typeface="Microsoft YaHei" panose="020B0503020204020204" pitchFamily="34" charset="-122"/>
                <a:ea typeface="Microsoft YaHei" panose="020B0503020204020204" pitchFamily="34" charset="-122"/>
                <a:cs typeface="Microsoft YaHei" panose="020B0503020204020204" pitchFamily="34" charset="-122"/>
              </a:rPr>
              <a:t>D</a:t>
            </a:r>
            <a:r>
              <a:rPr lang="zh-CN" altLang="en-US" sz="3600" b="1" dirty="0">
                <a:latin typeface="Microsoft YaHei" panose="020B0503020204020204" pitchFamily="34" charset="-122"/>
                <a:ea typeface="Microsoft YaHei" panose="020B0503020204020204" pitchFamily="34" charset="-122"/>
                <a:cs typeface="Microsoft YaHei" panose="020B0503020204020204" pitchFamily="34" charset="-122"/>
              </a:rPr>
              <a:t>打印工艺</a:t>
            </a:r>
            <a:endParaRPr kumimoji="1" lang="zh-CN" altLang="en-US" sz="36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5" name="文本框 4"/>
          <p:cNvSpPr txBox="1"/>
          <p:nvPr/>
        </p:nvSpPr>
        <p:spPr>
          <a:xfrm>
            <a:off x="1024255" y="3044190"/>
            <a:ext cx="5664835" cy="3338195"/>
          </a:xfrm>
          <a:prstGeom prst="rect">
            <a:avLst/>
          </a:prstGeom>
          <a:noFill/>
        </p:spPr>
        <p:txBody>
          <a:bodyPr wrap="square" rtlCol="0">
            <a:spAutoFit/>
          </a:bodyPr>
          <a:p>
            <a:pPr>
              <a:lnSpc>
                <a:spcPct val="110000"/>
              </a:lnSpc>
            </a:pPr>
            <a:r>
              <a:rPr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rPr>
              <a:t>包括西门子和霍尼韦尔在内的公司已经开始使用</a:t>
            </a:r>
            <a:r>
              <a:rPr lang="en-US" altLang="zh-CN" sz="2400" dirty="0">
                <a:latin typeface="Microsoft YaHei" panose="020B0503020204020204" pitchFamily="34" charset="-122"/>
                <a:ea typeface="Microsoft YaHei" panose="020B0503020204020204" pitchFamily="34" charset="-122"/>
                <a:cs typeface="Microsoft YaHei" panose="020B0503020204020204" pitchFamily="34" charset="-122"/>
              </a:rPr>
              <a:t>3</a:t>
            </a:r>
            <a:r>
              <a:rPr lang="en-GB" altLang="zh-CN" sz="2400" dirty="0">
                <a:latin typeface="Microsoft YaHei" panose="020B0503020204020204" pitchFamily="34" charset="-122"/>
                <a:ea typeface="Microsoft YaHei" panose="020B0503020204020204" pitchFamily="34" charset="-122"/>
                <a:cs typeface="Microsoft YaHei" panose="020B0503020204020204" pitchFamily="34" charset="-122"/>
              </a:rPr>
              <a:t>D</a:t>
            </a:r>
            <a:r>
              <a:rPr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rPr>
              <a:t>打印制造涡轮叶片。</a:t>
            </a:r>
            <a:r>
              <a:rPr lang="en-US" altLang="zh-CN" sz="2400" dirty="0">
                <a:latin typeface="Microsoft YaHei" panose="020B0503020204020204" pitchFamily="34" charset="-122"/>
                <a:ea typeface="Microsoft YaHei" panose="020B0503020204020204" pitchFamily="34" charset="-122"/>
                <a:cs typeface="Microsoft YaHei" panose="020B0503020204020204" pitchFamily="34" charset="-122"/>
              </a:rPr>
              <a:t>3</a:t>
            </a:r>
            <a:r>
              <a:rPr lang="en-GB" altLang="zh-CN" sz="2400" dirty="0">
                <a:latin typeface="Microsoft YaHei" panose="020B0503020204020204" pitchFamily="34" charset="-122"/>
                <a:ea typeface="Microsoft YaHei" panose="020B0503020204020204" pitchFamily="34" charset="-122"/>
                <a:cs typeface="Microsoft YaHei" panose="020B0503020204020204" pitchFamily="34" charset="-122"/>
              </a:rPr>
              <a:t>D</a:t>
            </a:r>
            <a:r>
              <a:rPr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rPr>
              <a:t>打印的制造优势不仅体现在节省材料、降低成本，更体现在大幅缩短叶片的生产制造时间。西门子工程师采用增材制造技术生产的一种新型燃气轮机叶片，从设计到生产的整个周期可以从两年缩短至两个月，大大提高了生产效率。</a:t>
            </a:r>
            <a:endParaRPr kumimoji="1"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6" name="文本框 5"/>
          <p:cNvSpPr txBox="1"/>
          <p:nvPr/>
        </p:nvSpPr>
        <p:spPr>
          <a:xfrm>
            <a:off x="7214410" y="6012949"/>
            <a:ext cx="4108817" cy="369332"/>
          </a:xfrm>
          <a:prstGeom prst="rect">
            <a:avLst/>
          </a:prstGeom>
          <a:noFill/>
        </p:spPr>
        <p:txBody>
          <a:bodyPr wrap="none" rtlCol="0">
            <a:spAutoFit/>
          </a:bodyPr>
          <a:p>
            <a:r>
              <a:rPr lang="zh-CN" altLang="en-US" dirty="0">
                <a:latin typeface="Microsoft YaHei" panose="020B0503020204020204" pitchFamily="34" charset="-122"/>
                <a:ea typeface="Microsoft YaHei" panose="020B0503020204020204" pitchFamily="34" charset="-122"/>
              </a:rPr>
              <a:t>西门子采用激光打印技术制造涡轮叶片</a:t>
            </a:r>
            <a:endParaRPr kumimoji="1" lang="zh-CN" altLang="en-US" dirty="0">
              <a:latin typeface="Microsoft YaHei" panose="020B0503020204020204" pitchFamily="34" charset="-122"/>
              <a:ea typeface="Microsoft YaHei" panose="020B0503020204020204" pitchFamily="34" charset="-122"/>
            </a:endParaRPr>
          </a:p>
        </p:txBody>
      </p:sp>
      <p:pic>
        <p:nvPicPr>
          <p:cNvPr id="9" name="图片 8"/>
          <p:cNvPicPr>
            <a:picLocks noChangeAspect="1"/>
          </p:cNvPicPr>
          <p:nvPr/>
        </p:nvPicPr>
        <p:blipFill>
          <a:blip r:embed="rId1"/>
          <a:stretch>
            <a:fillRect/>
          </a:stretch>
        </p:blipFill>
        <p:spPr>
          <a:xfrm>
            <a:off x="6727825" y="3044190"/>
            <a:ext cx="5081905" cy="2846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2028" y="843104"/>
            <a:ext cx="9813073" cy="830997"/>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涡轮叶片铸造工艺主要由模具制造（包括外形模具和型芯模具）、制芯、制蜡模、制壳、浇注、脱壳脱芯、检验等主要工序组成。</a:t>
            </a:r>
            <a:endParaRPr kumimoji="1" lang="zh-CN" altLang="en-US" sz="2400" dirty="0">
              <a:latin typeface="Microsoft YaHei" panose="020B0503020204020204" pitchFamily="34" charset="-122"/>
              <a:ea typeface="Microsoft YaHei" panose="020B0503020204020204" pitchFamily="34" charset="-122"/>
            </a:endParaRPr>
          </a:p>
        </p:txBody>
      </p:sp>
      <p:sp>
        <p:nvSpPr>
          <p:cNvPr id="5" name="文本框 4"/>
          <p:cNvSpPr txBox="1"/>
          <p:nvPr/>
        </p:nvSpPr>
        <p:spPr>
          <a:xfrm>
            <a:off x="3996055" y="2128520"/>
            <a:ext cx="1987550" cy="398780"/>
          </a:xfrm>
          <a:prstGeom prst="rect">
            <a:avLst/>
          </a:prstGeom>
          <a:noFill/>
        </p:spPr>
        <p:txBody>
          <a:bodyPr wrap="square" rtlCol="0">
            <a:spAutoFit/>
          </a:bodyPr>
          <a:lstStyle/>
          <a:p>
            <a:r>
              <a:rPr kumimoji="1" lang="zh-CN" altLang="en-US" sz="2000" dirty="0">
                <a:ln>
                  <a:solidFill>
                    <a:sysClr val="windowText" lastClr="000000"/>
                  </a:solidFill>
                </a:ln>
                <a:latin typeface="Microsoft YaHei" panose="020B0503020204020204" pitchFamily="34" charset="-122"/>
                <a:ea typeface="Microsoft YaHei" panose="020B0503020204020204" pitchFamily="34" charset="-122"/>
              </a:rPr>
              <a:t>叶片陶瓷型芯</a:t>
            </a:r>
            <a:endParaRPr kumimoji="1" lang="zh-CN" altLang="en-US" sz="2000" dirty="0">
              <a:ln>
                <a:solidFill>
                  <a:sysClr val="windowText" lastClr="000000"/>
                </a:solidFill>
              </a:ln>
              <a:latin typeface="Microsoft YaHei" panose="020B0503020204020204" pitchFamily="34" charset="-122"/>
              <a:ea typeface="Microsoft YaHei" panose="020B0503020204020204" pitchFamily="34" charset="-122"/>
            </a:endParaRPr>
          </a:p>
        </p:txBody>
      </p:sp>
      <p:sp>
        <p:nvSpPr>
          <p:cNvPr id="6" name="文本框 5"/>
          <p:cNvSpPr txBox="1"/>
          <p:nvPr/>
        </p:nvSpPr>
        <p:spPr>
          <a:xfrm>
            <a:off x="6140450" y="2865755"/>
            <a:ext cx="2279015" cy="398780"/>
          </a:xfrm>
          <a:prstGeom prst="rect">
            <a:avLst/>
          </a:prstGeom>
          <a:noFill/>
        </p:spPr>
        <p:txBody>
          <a:bodyPr wrap="square" rtlCol="0">
            <a:spAutoFit/>
          </a:bodyPr>
          <a:lstStyle/>
          <a:p>
            <a:r>
              <a:rPr kumimoji="1" lang="zh-CN" altLang="en-US" sz="2000" b="1" dirty="0">
                <a:latin typeface="Microsoft YaHei" panose="020B0503020204020204" pitchFamily="34" charset="-122"/>
                <a:ea typeface="Microsoft YaHei" panose="020B0503020204020204" pitchFamily="34" charset="-122"/>
              </a:rPr>
              <a:t>包裹型芯的蜡模</a:t>
            </a:r>
            <a:endParaRPr kumimoji="1" lang="zh-CN" altLang="en-US" sz="2000" b="1" dirty="0">
              <a:latin typeface="Microsoft YaHei" panose="020B0503020204020204" pitchFamily="34" charset="-122"/>
              <a:ea typeface="Microsoft YaHei" panose="020B0503020204020204" pitchFamily="34" charset="-122"/>
            </a:endParaRPr>
          </a:p>
        </p:txBody>
      </p:sp>
      <p:sp>
        <p:nvSpPr>
          <p:cNvPr id="7" name="文本框 6"/>
          <p:cNvSpPr txBox="1"/>
          <p:nvPr/>
        </p:nvSpPr>
        <p:spPr>
          <a:xfrm>
            <a:off x="4046220" y="4084955"/>
            <a:ext cx="1987550" cy="398780"/>
          </a:xfrm>
          <a:prstGeom prst="rect">
            <a:avLst/>
          </a:prstGeom>
          <a:noFill/>
        </p:spPr>
        <p:txBody>
          <a:bodyPr wrap="square" rtlCol="0">
            <a:spAutoFit/>
          </a:bodyPr>
          <a:lstStyle/>
          <a:p>
            <a:r>
              <a:rPr lang="zh-CN" altLang="en-US" sz="2000" b="1" dirty="0">
                <a:latin typeface="Microsoft YaHei" panose="020B0503020204020204" pitchFamily="34" charset="-122"/>
                <a:ea typeface="Microsoft YaHei" panose="020B0503020204020204" pitchFamily="34" charset="-122"/>
              </a:rPr>
              <a:t>待浇注的型壳</a:t>
            </a:r>
            <a:endParaRPr kumimoji="1" lang="zh-CN" altLang="en-US" sz="2000" b="1" dirty="0">
              <a:latin typeface="Microsoft YaHei" panose="020B0503020204020204" pitchFamily="34" charset="-122"/>
              <a:ea typeface="Microsoft YaHei" panose="020B0503020204020204" pitchFamily="34" charset="-122"/>
            </a:endParaRPr>
          </a:p>
        </p:txBody>
      </p:sp>
      <p:sp>
        <p:nvSpPr>
          <p:cNvPr id="8" name="文本框 7"/>
          <p:cNvSpPr txBox="1"/>
          <p:nvPr/>
        </p:nvSpPr>
        <p:spPr>
          <a:xfrm>
            <a:off x="6936740" y="4912360"/>
            <a:ext cx="1402715" cy="398780"/>
          </a:xfrm>
          <a:prstGeom prst="rect">
            <a:avLst/>
          </a:prstGeom>
          <a:noFill/>
        </p:spPr>
        <p:txBody>
          <a:bodyPr wrap="square" rtlCol="0">
            <a:spAutoFit/>
          </a:bodyPr>
          <a:lstStyle/>
          <a:p>
            <a:r>
              <a:rPr lang="zh-CN" altLang="en-US" sz="2000" b="1" dirty="0">
                <a:latin typeface="Microsoft YaHei" panose="020B0503020204020204" pitchFamily="34" charset="-122"/>
                <a:ea typeface="Microsoft YaHei" panose="020B0503020204020204" pitchFamily="34" charset="-122"/>
              </a:rPr>
              <a:t>叶片铸件</a:t>
            </a:r>
            <a:endParaRPr kumimoji="1" lang="zh-CN" altLang="en-US" sz="2000" b="1" dirty="0">
              <a:latin typeface="Microsoft YaHei" panose="020B0503020204020204" pitchFamily="34" charset="-122"/>
              <a:ea typeface="Microsoft YaHei" panose="020B0503020204020204" pitchFamily="34" charset="-122"/>
            </a:endParaRPr>
          </a:p>
        </p:txBody>
      </p:sp>
      <p:sp>
        <p:nvSpPr>
          <p:cNvPr id="9" name="文本框 8"/>
          <p:cNvSpPr txBox="1"/>
          <p:nvPr/>
        </p:nvSpPr>
        <p:spPr>
          <a:xfrm>
            <a:off x="1183307" y="5863452"/>
            <a:ext cx="9826400" cy="82994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rPr>
              <a:t>叶片铸件表面无金属光泽，通过后续的机加、打孔、抛光打磨等工序后，才是我们通常见到的状态。</a:t>
            </a:r>
            <a:r>
              <a:rPr lang="zh-CN" altLang="en-US" sz="2400" b="1" dirty="0">
                <a:latin typeface="Microsoft YaHei" panose="020B0503020204020204" pitchFamily="34" charset="-122"/>
                <a:ea typeface="Microsoft YaHei" panose="020B0503020204020204" pitchFamily="34" charset="-122"/>
                <a:cs typeface="Microsoft YaHei" panose="020B0503020204020204" pitchFamily="34" charset="-122"/>
              </a:rPr>
              <a:t>这道工序对于</a:t>
            </a:r>
            <a:r>
              <a:rPr lang="en-US" altLang="zh-CN" sz="2400" b="1" dirty="0">
                <a:latin typeface="Microsoft YaHei" panose="020B0503020204020204" pitchFamily="34" charset="-122"/>
                <a:ea typeface="Microsoft YaHei" panose="020B0503020204020204" pitchFamily="34" charset="-122"/>
                <a:cs typeface="Microsoft YaHei" panose="020B0503020204020204" pitchFamily="34" charset="-122"/>
              </a:rPr>
              <a:t>3</a:t>
            </a:r>
            <a:r>
              <a:rPr lang="en-GB" altLang="zh-CN" sz="2400" b="1" dirty="0">
                <a:latin typeface="Microsoft YaHei" panose="020B0503020204020204" pitchFamily="34" charset="-122"/>
                <a:ea typeface="Microsoft YaHei" panose="020B0503020204020204" pitchFamily="34" charset="-122"/>
                <a:cs typeface="Microsoft YaHei" panose="020B0503020204020204" pitchFamily="34" charset="-122"/>
              </a:rPr>
              <a:t>D</a:t>
            </a:r>
            <a:r>
              <a:rPr lang="zh-CN" altLang="en-US" sz="2400" b="1" dirty="0">
                <a:latin typeface="Microsoft YaHei" panose="020B0503020204020204" pitchFamily="34" charset="-122"/>
                <a:ea typeface="Microsoft YaHei" panose="020B0503020204020204" pitchFamily="34" charset="-122"/>
                <a:cs typeface="Microsoft YaHei" panose="020B0503020204020204" pitchFamily="34" charset="-122"/>
              </a:rPr>
              <a:t>打印的叶片也是必不可少的</a:t>
            </a:r>
            <a:r>
              <a:rPr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rPr>
              <a:t>。</a:t>
            </a:r>
            <a:endParaRPr kumimoji="1"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4235" y="1830070"/>
            <a:ext cx="3109595" cy="1769110"/>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790" y="3713480"/>
            <a:ext cx="3136265" cy="1940560"/>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6255" y="1830070"/>
            <a:ext cx="3063240" cy="1769110"/>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4035" y="3713480"/>
            <a:ext cx="3046095" cy="1940560"/>
          </a:xfrm>
          <a:prstGeom prst="rect">
            <a:avLst/>
          </a:prstGeom>
        </p:spPr>
      </p:pic>
      <p:sp>
        <p:nvSpPr>
          <p:cNvPr id="2" name="文本框 1"/>
          <p:cNvSpPr txBox="1"/>
          <p:nvPr/>
        </p:nvSpPr>
        <p:spPr>
          <a:xfrm>
            <a:off x="406942" y="208314"/>
            <a:ext cx="6411951" cy="645160"/>
          </a:xfrm>
          <a:prstGeom prst="rect">
            <a:avLst/>
          </a:prstGeom>
          <a:noFill/>
        </p:spPr>
        <p:txBody>
          <a:bodyPr wrap="square" rtlCol="0">
            <a:spAutoFit/>
          </a:bodyPr>
          <a:p>
            <a:r>
              <a:rPr lang="zh-CN" altLang="en-US" sz="3600" b="1" dirty="0">
                <a:latin typeface="Microsoft YaHei" panose="020B0503020204020204" pitchFamily="34" charset="-122"/>
                <a:ea typeface="Microsoft YaHei" panose="020B0503020204020204" pitchFamily="34" charset="-122"/>
                <a:cs typeface="Microsoft YaHei" panose="020B0503020204020204" pitchFamily="34" charset="-122"/>
                <a:sym typeface="+mn-ea"/>
              </a:rPr>
              <a:t>三</a:t>
            </a:r>
            <a:r>
              <a:rPr lang="en-US" altLang="zh-CN" sz="3600" b="1" dirty="0">
                <a:latin typeface="Microsoft YaHei" panose="020B0503020204020204" pitchFamily="34" charset="-122"/>
                <a:ea typeface="Microsoft YaHei" panose="020B0503020204020204" pitchFamily="34" charset="-122"/>
                <a:cs typeface="Microsoft YaHei" panose="020B0503020204020204" pitchFamily="34" charset="-122"/>
                <a:sym typeface="+mn-ea"/>
              </a:rPr>
              <a:t>. </a:t>
            </a:r>
            <a:r>
              <a:rPr lang="zh-CN" altLang="en-US" sz="3600" b="1" dirty="0">
                <a:latin typeface="Microsoft YaHei" panose="020B0503020204020204" pitchFamily="34" charset="-122"/>
                <a:ea typeface="Microsoft YaHei" panose="020B0503020204020204" pitchFamily="34" charset="-122"/>
                <a:cs typeface="Microsoft YaHei" panose="020B0503020204020204" pitchFamily="34" charset="-122"/>
                <a:sym typeface="+mn-ea"/>
              </a:rPr>
              <a:t>铸造工艺</a:t>
            </a:r>
            <a:endParaRPr kumimoji="1" lang="zh-CN" altLang="en-US" sz="36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ntitled.151"/>
          <p:cNvPicPr>
            <a:picLocks noChangeAspect="1"/>
          </p:cNvPicPr>
          <p:nvPr/>
        </p:nvPicPr>
        <p:blipFill>
          <a:blip r:embed="rId1"/>
          <a:srcRect l="9337" r="9243"/>
          <a:stretch>
            <a:fillRect/>
          </a:stretch>
        </p:blipFill>
        <p:spPr>
          <a:xfrm>
            <a:off x="635" y="0"/>
            <a:ext cx="12204700" cy="6857365"/>
          </a:xfrm>
          <a:prstGeom prst="rect">
            <a:avLst/>
          </a:prstGeom>
        </p:spPr>
      </p:pic>
      <p:sp>
        <p:nvSpPr>
          <p:cNvPr id="6" name="矩形 5"/>
          <p:cNvSpPr/>
          <p:nvPr/>
        </p:nvSpPr>
        <p:spPr>
          <a:xfrm>
            <a:off x="-635" y="0"/>
            <a:ext cx="12192635" cy="2418715"/>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650875" y="205740"/>
            <a:ext cx="10890250" cy="2009775"/>
          </a:xfrm>
          <a:prstGeom prst="rect">
            <a:avLst/>
          </a:prstGeom>
          <a:noFill/>
        </p:spPr>
        <p:txBody>
          <a:bodyPr wrap="square" rtlCol="0">
            <a:spAutoFit/>
          </a:bodyPr>
          <a:lstStyle/>
          <a:p>
            <a:pPr>
              <a:lnSpc>
                <a:spcPct val="130000"/>
              </a:lnSpc>
            </a:pP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除上述加工方式外，涡轮叶片还有多种加工方式，为保证安全运转，叶片还需要经过尺寸和形状检测以及裂纹检测等。相比较而言，</a:t>
            </a:r>
            <a:r>
              <a:rPr lang="en-US" altLang="zh-CN"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3</a:t>
            </a:r>
            <a:r>
              <a:rPr lang="en-GB" altLang="zh-CN"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D</a:t>
            </a: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打印相比数控加工和铸造有着很多优势，但有时候还要根据使用情况的不同选择最佳的制造方式，如单晶叶片等，</a:t>
            </a:r>
            <a:r>
              <a:rPr lang="en-US" altLang="zh-CN"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3</a:t>
            </a:r>
            <a:r>
              <a:rPr lang="en-GB" altLang="zh-CN"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D</a:t>
            </a: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打印目前还无法实现。</a:t>
            </a:r>
            <a:endParaRPr kumimoji="1"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iaoningjian-001"/>
          <p:cNvPicPr>
            <a:picLocks noChangeAspect="1"/>
          </p:cNvPicPr>
          <p:nvPr/>
        </p:nvPicPr>
        <p:blipFill>
          <a:blip r:embed="rId1"/>
          <a:srcRect t="10239"/>
          <a:stretch>
            <a:fillRect/>
          </a:stretch>
        </p:blipFill>
        <p:spPr>
          <a:xfrm>
            <a:off x="0" y="25400"/>
            <a:ext cx="12189460" cy="6832600"/>
          </a:xfrm>
          <a:prstGeom prst="rect">
            <a:avLst/>
          </a:prstGeom>
        </p:spPr>
      </p:pic>
      <p:sp>
        <p:nvSpPr>
          <p:cNvPr id="4" name="矩形 3"/>
          <p:cNvSpPr/>
          <p:nvPr/>
        </p:nvSpPr>
        <p:spPr>
          <a:xfrm>
            <a:off x="-745" y="-263"/>
            <a:ext cx="12190205" cy="68580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13965" y="1655896"/>
            <a:ext cx="1665514" cy="1861185"/>
          </a:xfrm>
          <a:prstGeom prst="rect">
            <a:avLst/>
          </a:prstGeom>
          <a:noFill/>
        </p:spPr>
        <p:txBody>
          <a:bodyPr wrap="square" rtlCol="0">
            <a:spAutoFit/>
          </a:bodyPr>
          <a:lstStyle/>
          <a:p>
            <a:pPr algn="ctr"/>
            <a:r>
              <a:rPr lang="zh-CN" altLang="en-US" sz="11500" dirty="0">
                <a:solidFill>
                  <a:schemeClr val="bg1"/>
                </a:solidFill>
                <a:latin typeface="字魂霸燃手书" panose="00000500000000000000" charset="-122"/>
                <a:ea typeface="字魂霸燃手书" panose="00000500000000000000" charset="-122"/>
                <a:sym typeface="+mn-ea"/>
              </a:rPr>
              <a:t>贰</a:t>
            </a:r>
            <a:endParaRPr lang="zh-CN" altLang="en-US" sz="11500" dirty="0">
              <a:solidFill>
                <a:schemeClr val="bg1"/>
              </a:solidFill>
              <a:latin typeface="字魂霸燃手书" panose="00000500000000000000" charset="-122"/>
              <a:ea typeface="字魂霸燃手书" panose="00000500000000000000" charset="-122"/>
            </a:endParaRPr>
          </a:p>
        </p:txBody>
      </p:sp>
      <p:sp>
        <p:nvSpPr>
          <p:cNvPr id="5" name="文本框 4"/>
          <p:cNvSpPr txBox="1"/>
          <p:nvPr/>
        </p:nvSpPr>
        <p:spPr>
          <a:xfrm>
            <a:off x="4461510" y="3844290"/>
            <a:ext cx="3265805" cy="1014730"/>
          </a:xfrm>
          <a:prstGeom prst="rect">
            <a:avLst/>
          </a:prstGeom>
          <a:noFill/>
        </p:spPr>
        <p:txBody>
          <a:bodyPr wrap="square" rtlCol="0">
            <a:spAutoFit/>
          </a:bodyPr>
          <a:p>
            <a:r>
              <a:rPr lang="zh-CN" altLang="en-US" sz="6000" dirty="0">
                <a:solidFill>
                  <a:schemeClr val="bg1"/>
                </a:solidFill>
                <a:latin typeface="字魂霸燃手书" panose="00000500000000000000" charset="-122"/>
                <a:ea typeface="字魂霸燃手书" panose="00000500000000000000" charset="-122"/>
              </a:rPr>
              <a:t>结构设计</a:t>
            </a:r>
            <a:endParaRPr lang="zh-CN" altLang="en-US" sz="6000" dirty="0">
              <a:solidFill>
                <a:schemeClr val="bg1"/>
              </a:solidFill>
              <a:latin typeface="字魂霸燃手书" panose="00000500000000000000" charset="-122"/>
              <a:ea typeface="字魂霸燃手书" panose="000005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r="4082"/>
          <a:stretch>
            <a:fillRect/>
          </a:stretch>
        </p:blipFill>
        <p:spPr>
          <a:xfrm>
            <a:off x="0" y="-635"/>
            <a:ext cx="12188190" cy="6858635"/>
          </a:xfrm>
          <a:prstGeom prst="rect">
            <a:avLst/>
          </a:prstGeom>
        </p:spPr>
      </p:pic>
      <p:sp>
        <p:nvSpPr>
          <p:cNvPr id="14" name="文本框 13"/>
          <p:cNvSpPr txBox="1"/>
          <p:nvPr/>
        </p:nvSpPr>
        <p:spPr>
          <a:xfrm>
            <a:off x="4403928" y="3667079"/>
            <a:ext cx="3724597" cy="1106805"/>
          </a:xfrm>
          <a:prstGeom prst="rect">
            <a:avLst/>
          </a:prstGeom>
          <a:noFill/>
        </p:spPr>
        <p:txBody>
          <a:bodyPr wrap="square" rtlCol="0">
            <a:spAutoFit/>
          </a:bodyPr>
          <a:lstStyle/>
          <a:p>
            <a:endParaRPr lang="en-US" altLang="zh-CN" sz="6600" b="1" dirty="0">
              <a:solidFill>
                <a:schemeClr val="bg1">
                  <a:alpha val="60000"/>
                </a:schemeClr>
              </a:solidFill>
              <a:latin typeface="Microsoft YaHei" panose="020B0503020204020204" pitchFamily="34" charset="-122"/>
              <a:ea typeface="Microsoft YaHei" panose="020B0503020204020204" pitchFamily="34" charset="-122"/>
            </a:endParaRPr>
          </a:p>
        </p:txBody>
      </p:sp>
      <p:sp>
        <p:nvSpPr>
          <p:cNvPr id="11" name="Подзаголовок 2"/>
          <p:cNvSpPr txBox="1"/>
          <p:nvPr/>
        </p:nvSpPr>
        <p:spPr>
          <a:xfrm>
            <a:off x="4288477" y="1405818"/>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endParaRPr lang="ru-RU" sz="1600" i="1" dirty="0">
              <a:solidFill>
                <a:schemeClr val="bg1"/>
              </a:solidFill>
              <a:latin typeface="Microsoft YaHei" panose="020B0503020204020204" pitchFamily="34" charset="-122"/>
              <a:ea typeface="Microsoft YaHei" panose="020B0503020204020204" pitchFamily="34" charset="-122"/>
              <a:cs typeface="Linux Libertine" panose="02000503000000000000" pitchFamily="2" charset="0"/>
              <a:sym typeface="Microsoft YaHei" panose="020B0503020204020204" pitchFamily="34" charset="-122"/>
            </a:endParaRPr>
          </a:p>
        </p:txBody>
      </p:sp>
      <p:sp>
        <p:nvSpPr>
          <p:cNvPr id="3" name="矩形 2"/>
          <p:cNvSpPr/>
          <p:nvPr/>
        </p:nvSpPr>
        <p:spPr>
          <a:xfrm>
            <a:off x="9820910" y="6096000"/>
            <a:ext cx="2378710" cy="762000"/>
          </a:xfrm>
          <a:prstGeom prst="rect">
            <a:avLst/>
          </a:prstGeom>
          <a:solidFill>
            <a:schemeClr val="bg2">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612630" y="6263005"/>
            <a:ext cx="2579370" cy="429895"/>
          </a:xfrm>
          <a:prstGeom prst="rect">
            <a:avLst/>
          </a:prstGeom>
          <a:noFill/>
        </p:spPr>
        <p:txBody>
          <a:bodyPr wrap="square" rtlCol="0">
            <a:spAutoFit/>
          </a:bodyPr>
          <a:lstStyle/>
          <a:p>
            <a:pPr algn="ctr"/>
            <a:r>
              <a:rPr lang="zh-CN" altLang="en-US" sz="2200" b="1" dirty="0">
                <a:solidFill>
                  <a:schemeClr val="bg1"/>
                </a:solidFill>
                <a:latin typeface="Microsoft YaHei" panose="020B0503020204020204" pitchFamily="34" charset="-122"/>
                <a:ea typeface="Microsoft YaHei" panose="020B0503020204020204" pitchFamily="34" charset="-122"/>
              </a:rPr>
              <a:t>注：航母部分</a:t>
            </a:r>
            <a:endParaRPr lang="zh-CN" altLang="en-US" sz="22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8837" r="1825"/>
          <a:stretch>
            <a:fillRect/>
          </a:stretch>
        </p:blipFill>
        <p:spPr>
          <a:xfrm>
            <a:off x="6985" y="0"/>
            <a:ext cx="12185015" cy="6857365"/>
          </a:xfrm>
          <a:prstGeom prst="rect">
            <a:avLst/>
          </a:prstGeom>
        </p:spPr>
      </p:pic>
      <p:sp>
        <p:nvSpPr>
          <p:cNvPr id="14" name="文本框 13"/>
          <p:cNvSpPr txBox="1"/>
          <p:nvPr/>
        </p:nvSpPr>
        <p:spPr>
          <a:xfrm>
            <a:off x="4403928" y="3667079"/>
            <a:ext cx="3724597" cy="1106805"/>
          </a:xfrm>
          <a:prstGeom prst="rect">
            <a:avLst/>
          </a:prstGeom>
          <a:noFill/>
        </p:spPr>
        <p:txBody>
          <a:bodyPr wrap="square" rtlCol="0">
            <a:spAutoFit/>
          </a:bodyPr>
          <a:lstStyle/>
          <a:p>
            <a:endParaRPr lang="en-US" altLang="zh-CN" sz="6600" b="1" dirty="0">
              <a:solidFill>
                <a:schemeClr val="bg1">
                  <a:alpha val="60000"/>
                </a:schemeClr>
              </a:solidFill>
              <a:latin typeface="Microsoft YaHei" panose="020B0503020204020204" pitchFamily="34" charset="-122"/>
              <a:ea typeface="Microsoft YaHei" panose="020B0503020204020204" pitchFamily="34" charset="-122"/>
            </a:endParaRPr>
          </a:p>
        </p:txBody>
      </p:sp>
      <p:sp>
        <p:nvSpPr>
          <p:cNvPr id="11" name="Подзаголовок 2"/>
          <p:cNvSpPr txBox="1"/>
          <p:nvPr/>
        </p:nvSpPr>
        <p:spPr>
          <a:xfrm>
            <a:off x="4288477" y="1405818"/>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endParaRPr lang="ru-RU" sz="1600" i="1" dirty="0">
              <a:solidFill>
                <a:schemeClr val="bg1"/>
              </a:solidFill>
              <a:latin typeface="Microsoft YaHei" panose="020B0503020204020204" pitchFamily="34" charset="-122"/>
              <a:ea typeface="Microsoft YaHei" panose="020B0503020204020204" pitchFamily="34" charset="-122"/>
              <a:cs typeface="Linux Libertine" panose="02000503000000000000" pitchFamily="2" charset="0"/>
              <a:sym typeface="Microsoft YaHei" panose="020B0503020204020204" pitchFamily="34" charset="-122"/>
            </a:endParaRPr>
          </a:p>
        </p:txBody>
      </p:sp>
      <p:sp>
        <p:nvSpPr>
          <p:cNvPr id="4" name="矩形 3"/>
          <p:cNvSpPr/>
          <p:nvPr/>
        </p:nvSpPr>
        <p:spPr>
          <a:xfrm>
            <a:off x="9612630" y="6096000"/>
            <a:ext cx="2586990" cy="762000"/>
          </a:xfrm>
          <a:prstGeom prst="rect">
            <a:avLst/>
          </a:prstGeom>
          <a:solidFill>
            <a:schemeClr val="bg2">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612630" y="6263005"/>
            <a:ext cx="2579370" cy="429895"/>
          </a:xfrm>
          <a:prstGeom prst="rect">
            <a:avLst/>
          </a:prstGeom>
          <a:noFill/>
        </p:spPr>
        <p:txBody>
          <a:bodyPr wrap="square" rtlCol="0">
            <a:spAutoFit/>
          </a:bodyPr>
          <a:lstStyle/>
          <a:p>
            <a:pPr algn="ctr"/>
            <a:r>
              <a:rPr lang="zh-CN" altLang="en-US" sz="2200" b="1" dirty="0">
                <a:solidFill>
                  <a:schemeClr val="bg1"/>
                </a:solidFill>
                <a:latin typeface="Microsoft YaHei" panose="020B0503020204020204" pitchFamily="34" charset="-122"/>
                <a:ea typeface="Microsoft YaHei" panose="020B0503020204020204" pitchFamily="34" charset="-122"/>
              </a:rPr>
              <a:t>注：舰载机</a:t>
            </a:r>
            <a:r>
              <a:rPr lang="zh-CN" altLang="en-US" sz="2200" b="1" dirty="0">
                <a:solidFill>
                  <a:schemeClr val="bg1"/>
                </a:solidFill>
                <a:latin typeface="Microsoft YaHei" panose="020B0503020204020204" pitchFamily="34" charset="-122"/>
                <a:ea typeface="Microsoft YaHei" panose="020B0503020204020204" pitchFamily="34" charset="-122"/>
              </a:rPr>
              <a:t>部分</a:t>
            </a:r>
            <a:endParaRPr lang="zh-CN" altLang="en-US" sz="22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l="4429" t="3226" r="9625" b="269"/>
          <a:stretch>
            <a:fillRect/>
          </a:stretch>
        </p:blipFill>
        <p:spPr>
          <a:xfrm>
            <a:off x="0" y="0"/>
            <a:ext cx="12191365" cy="6858000"/>
          </a:xfrm>
          <a:prstGeom prst="rect">
            <a:avLst/>
          </a:prstGeom>
        </p:spPr>
      </p:pic>
      <p:sp>
        <p:nvSpPr>
          <p:cNvPr id="11" name="Подзаголовок 2"/>
          <p:cNvSpPr txBox="1"/>
          <p:nvPr/>
        </p:nvSpPr>
        <p:spPr>
          <a:xfrm>
            <a:off x="4288477" y="1405818"/>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endParaRPr lang="ru-RU" sz="1600" i="1" dirty="0">
              <a:solidFill>
                <a:schemeClr val="bg1"/>
              </a:solidFill>
              <a:latin typeface="Microsoft YaHei" panose="020B0503020204020204" pitchFamily="34" charset="-122"/>
              <a:ea typeface="Microsoft YaHei" panose="020B0503020204020204" pitchFamily="34" charset="-122"/>
              <a:cs typeface="Linux Libertine" panose="02000503000000000000" pitchFamily="2" charset="0"/>
              <a:sym typeface="Microsoft YaHei" panose="020B0503020204020204" pitchFamily="34" charset="-122"/>
            </a:endParaRPr>
          </a:p>
        </p:txBody>
      </p:sp>
      <p:sp>
        <p:nvSpPr>
          <p:cNvPr id="4" name="矩形 3"/>
          <p:cNvSpPr/>
          <p:nvPr/>
        </p:nvSpPr>
        <p:spPr>
          <a:xfrm>
            <a:off x="9460865" y="6096000"/>
            <a:ext cx="2738755" cy="762000"/>
          </a:xfrm>
          <a:prstGeom prst="rect">
            <a:avLst/>
          </a:prstGeom>
          <a:solidFill>
            <a:schemeClr val="bg2">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612630" y="6263005"/>
            <a:ext cx="2579370" cy="429895"/>
          </a:xfrm>
          <a:prstGeom prst="rect">
            <a:avLst/>
          </a:prstGeom>
          <a:noFill/>
        </p:spPr>
        <p:txBody>
          <a:bodyPr wrap="square" rtlCol="0">
            <a:spAutoFit/>
          </a:bodyPr>
          <a:lstStyle/>
          <a:p>
            <a:pPr algn="ctr"/>
            <a:r>
              <a:rPr lang="zh-CN" altLang="en-US" sz="2200" b="1" dirty="0">
                <a:solidFill>
                  <a:schemeClr val="bg1"/>
                </a:solidFill>
                <a:latin typeface="Microsoft YaHei" panose="020B0503020204020204" pitchFamily="34" charset="-122"/>
                <a:ea typeface="Microsoft YaHei" panose="020B0503020204020204" pitchFamily="34" charset="-122"/>
              </a:rPr>
              <a:t>注：涡轮叶片</a:t>
            </a:r>
            <a:r>
              <a:rPr lang="zh-CN" altLang="en-US" sz="2200" b="1" dirty="0">
                <a:solidFill>
                  <a:schemeClr val="bg1"/>
                </a:solidFill>
                <a:latin typeface="Microsoft YaHei" panose="020B0503020204020204" pitchFamily="34" charset="-122"/>
                <a:ea typeface="Microsoft YaHei" panose="020B0503020204020204" pitchFamily="34" charset="-122"/>
              </a:rPr>
              <a:t>部分</a:t>
            </a:r>
            <a:endParaRPr lang="zh-CN" altLang="en-US" sz="22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2efad748b3335f4edf1c1558e947af"/>
          <p:cNvPicPr>
            <a:picLocks noChangeAspect="1"/>
          </p:cNvPicPr>
          <p:nvPr/>
        </p:nvPicPr>
        <p:blipFill>
          <a:blip r:embed="rId1"/>
          <a:srcRect t="4233"/>
          <a:stretch>
            <a:fillRect/>
          </a:stretch>
        </p:blipFill>
        <p:spPr>
          <a:xfrm>
            <a:off x="0" y="0"/>
            <a:ext cx="12192000" cy="6858000"/>
          </a:xfrm>
          <a:prstGeom prst="rect">
            <a:avLst/>
          </a:prstGeom>
        </p:spPr>
      </p:pic>
      <p:sp>
        <p:nvSpPr>
          <p:cNvPr id="14" name="文本框 13"/>
          <p:cNvSpPr txBox="1"/>
          <p:nvPr/>
        </p:nvSpPr>
        <p:spPr>
          <a:xfrm>
            <a:off x="4403928" y="3667079"/>
            <a:ext cx="3724597" cy="1106805"/>
          </a:xfrm>
          <a:prstGeom prst="rect">
            <a:avLst/>
          </a:prstGeom>
          <a:noFill/>
        </p:spPr>
        <p:txBody>
          <a:bodyPr wrap="square" rtlCol="0">
            <a:spAutoFit/>
          </a:bodyPr>
          <a:lstStyle/>
          <a:p>
            <a:endParaRPr lang="en-US" altLang="zh-CN" sz="6600" b="1" dirty="0">
              <a:solidFill>
                <a:schemeClr val="bg1">
                  <a:alpha val="60000"/>
                </a:schemeClr>
              </a:solidFill>
              <a:latin typeface="Microsoft YaHei" panose="020B0503020204020204" pitchFamily="34" charset="-122"/>
              <a:ea typeface="Microsoft YaHei" panose="020B0503020204020204" pitchFamily="34" charset="-122"/>
            </a:endParaRPr>
          </a:p>
        </p:txBody>
      </p:sp>
      <p:sp>
        <p:nvSpPr>
          <p:cNvPr id="4" name="矩形 3"/>
          <p:cNvSpPr/>
          <p:nvPr/>
        </p:nvSpPr>
        <p:spPr>
          <a:xfrm>
            <a:off x="8888095" y="6096000"/>
            <a:ext cx="3311525" cy="762000"/>
          </a:xfrm>
          <a:prstGeom prst="rect">
            <a:avLst/>
          </a:prstGeom>
          <a:solidFill>
            <a:schemeClr val="bg2">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8888730" y="6263005"/>
            <a:ext cx="3303270" cy="429895"/>
          </a:xfrm>
          <a:prstGeom prst="rect">
            <a:avLst/>
          </a:prstGeom>
          <a:noFill/>
        </p:spPr>
        <p:txBody>
          <a:bodyPr wrap="square" rtlCol="0">
            <a:spAutoFit/>
          </a:bodyPr>
          <a:lstStyle/>
          <a:p>
            <a:pPr algn="ctr"/>
            <a:r>
              <a:rPr lang="zh-CN" altLang="en-US" sz="2200" b="1" dirty="0">
                <a:solidFill>
                  <a:schemeClr val="bg1"/>
                </a:solidFill>
                <a:latin typeface="Microsoft YaHei" panose="020B0503020204020204" pitchFamily="34" charset="-122"/>
                <a:ea typeface="Microsoft YaHei" panose="020B0503020204020204" pitchFamily="34" charset="-122"/>
              </a:rPr>
              <a:t>注：模型支撑示意图</a:t>
            </a:r>
            <a:endParaRPr lang="zh-CN" altLang="en-US" sz="22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r="3467"/>
          <a:stretch>
            <a:fillRect/>
          </a:stretch>
        </p:blipFill>
        <p:spPr>
          <a:xfrm>
            <a:off x="0" y="0"/>
            <a:ext cx="12199620" cy="6858000"/>
          </a:xfrm>
          <a:prstGeom prst="rect">
            <a:avLst/>
          </a:prstGeom>
        </p:spPr>
      </p:pic>
      <p:sp>
        <p:nvSpPr>
          <p:cNvPr id="14" name="文本框 13"/>
          <p:cNvSpPr txBox="1"/>
          <p:nvPr/>
        </p:nvSpPr>
        <p:spPr>
          <a:xfrm>
            <a:off x="4403928" y="3667079"/>
            <a:ext cx="3724597" cy="1106805"/>
          </a:xfrm>
          <a:prstGeom prst="rect">
            <a:avLst/>
          </a:prstGeom>
          <a:noFill/>
        </p:spPr>
        <p:txBody>
          <a:bodyPr wrap="square" rtlCol="0">
            <a:spAutoFit/>
          </a:bodyPr>
          <a:lstStyle/>
          <a:p>
            <a:endParaRPr lang="en-US" altLang="zh-CN" sz="6600" b="1" dirty="0">
              <a:solidFill>
                <a:schemeClr val="bg1">
                  <a:alpha val="60000"/>
                </a:schemeClr>
              </a:solidFill>
              <a:latin typeface="Microsoft YaHei" panose="020B0503020204020204" pitchFamily="34" charset="-122"/>
              <a:ea typeface="Microsoft YaHei" panose="020B0503020204020204" pitchFamily="34" charset="-122"/>
            </a:endParaRPr>
          </a:p>
        </p:txBody>
      </p:sp>
      <p:sp>
        <p:nvSpPr>
          <p:cNvPr id="8" name="矩形 7"/>
          <p:cNvSpPr/>
          <p:nvPr/>
        </p:nvSpPr>
        <p:spPr>
          <a:xfrm>
            <a:off x="8888095" y="6096000"/>
            <a:ext cx="3311525" cy="762000"/>
          </a:xfrm>
          <a:prstGeom prst="rect">
            <a:avLst/>
          </a:prstGeom>
          <a:solidFill>
            <a:schemeClr val="bg2">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888730" y="6263005"/>
            <a:ext cx="3303270" cy="429895"/>
          </a:xfrm>
          <a:prstGeom prst="rect">
            <a:avLst/>
          </a:prstGeom>
          <a:noFill/>
        </p:spPr>
        <p:txBody>
          <a:bodyPr wrap="square" rtlCol="0">
            <a:spAutoFit/>
          </a:bodyPr>
          <a:lstStyle/>
          <a:p>
            <a:pPr algn="ctr"/>
            <a:r>
              <a:rPr lang="zh-CN" altLang="en-US" sz="2200" b="1" dirty="0">
                <a:solidFill>
                  <a:schemeClr val="bg1"/>
                </a:solidFill>
                <a:latin typeface="Microsoft YaHei" panose="020B0503020204020204" pitchFamily="34" charset="-122"/>
                <a:ea typeface="Microsoft YaHei" panose="020B0503020204020204" pitchFamily="34" charset="-122"/>
              </a:rPr>
              <a:t>注：模型切片</a:t>
            </a:r>
            <a:r>
              <a:rPr lang="zh-CN" altLang="en-US" sz="2200" b="1" dirty="0">
                <a:solidFill>
                  <a:schemeClr val="bg1"/>
                </a:solidFill>
                <a:latin typeface="Microsoft YaHei" panose="020B0503020204020204" pitchFamily="34" charset="-122"/>
                <a:ea typeface="Microsoft YaHei" panose="020B0503020204020204" pitchFamily="34" charset="-122"/>
              </a:rPr>
              <a:t>示意图</a:t>
            </a:r>
            <a:endParaRPr lang="zh-CN" altLang="en-US" sz="22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室内, 桌子, 纸, 电脑&#10;&#10;描述已自动生成"/>
          <p:cNvPicPr>
            <a:picLocks noChangeAspect="1"/>
          </p:cNvPicPr>
          <p:nvPr/>
        </p:nvPicPr>
        <p:blipFill rotWithShape="1">
          <a:blip r:embed="rId1">
            <a:extLst>
              <a:ext uri="{28A0092B-C50C-407E-A947-70E740481C1C}">
                <a14:useLocalDpi xmlns:a14="http://schemas.microsoft.com/office/drawing/2010/main" val="0"/>
              </a:ext>
            </a:extLst>
          </a:blip>
          <a:srcRect b="12448"/>
          <a:stretch>
            <a:fillRect/>
          </a:stretch>
        </p:blipFill>
        <p:spPr>
          <a:xfrm>
            <a:off x="5080" y="-1905"/>
            <a:ext cx="12186920" cy="6859905"/>
          </a:xfrm>
          <a:prstGeom prst="rect">
            <a:avLst/>
          </a:prstGeom>
        </p:spPr>
      </p:pic>
      <p:sp>
        <p:nvSpPr>
          <p:cNvPr id="4" name="矩形 3"/>
          <p:cNvSpPr/>
          <p:nvPr/>
        </p:nvSpPr>
        <p:spPr>
          <a:xfrm>
            <a:off x="-745" y="-263"/>
            <a:ext cx="12190205" cy="68580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13965" y="1655896"/>
            <a:ext cx="1665514" cy="1861185"/>
          </a:xfrm>
          <a:prstGeom prst="rect">
            <a:avLst/>
          </a:prstGeom>
          <a:noFill/>
        </p:spPr>
        <p:txBody>
          <a:bodyPr wrap="square" rtlCol="0">
            <a:spAutoFit/>
          </a:bodyPr>
          <a:lstStyle/>
          <a:p>
            <a:pPr algn="ctr"/>
            <a:r>
              <a:rPr lang="zh-CN" altLang="en-US" sz="11500" dirty="0">
                <a:solidFill>
                  <a:schemeClr val="bg1"/>
                </a:solidFill>
                <a:latin typeface="字魂霸燃手书" panose="00000500000000000000" charset="-122"/>
                <a:ea typeface="字魂霸燃手书" panose="00000500000000000000" charset="-122"/>
                <a:sym typeface="+mn-ea"/>
              </a:rPr>
              <a:t>叁</a:t>
            </a:r>
            <a:endParaRPr lang="zh-CN" altLang="en-US" sz="11500" dirty="0">
              <a:solidFill>
                <a:schemeClr val="bg1"/>
              </a:solidFill>
              <a:latin typeface="字魂霸燃手书" panose="00000500000000000000" charset="-122"/>
              <a:ea typeface="字魂霸燃手书" panose="00000500000000000000" charset="-122"/>
              <a:sym typeface="+mn-ea"/>
            </a:endParaRPr>
          </a:p>
        </p:txBody>
      </p:sp>
      <p:sp>
        <p:nvSpPr>
          <p:cNvPr id="5" name="文本框 4"/>
          <p:cNvSpPr txBox="1"/>
          <p:nvPr/>
        </p:nvSpPr>
        <p:spPr>
          <a:xfrm>
            <a:off x="4461510" y="3844290"/>
            <a:ext cx="3265805" cy="1938020"/>
          </a:xfrm>
          <a:prstGeom prst="rect">
            <a:avLst/>
          </a:prstGeom>
          <a:noFill/>
        </p:spPr>
        <p:txBody>
          <a:bodyPr wrap="square" rtlCol="0">
            <a:spAutoFit/>
          </a:bodyPr>
          <a:p>
            <a:r>
              <a:rPr lang="zh-CN" altLang="en-US" sz="6000" dirty="0">
                <a:solidFill>
                  <a:schemeClr val="bg1"/>
                </a:solidFill>
                <a:latin typeface="字魂霸燃手书" panose="00000500000000000000" charset="-122"/>
                <a:ea typeface="字魂霸燃手书" panose="00000500000000000000" charset="-122"/>
              </a:rPr>
              <a:t>表面处理（原定</a:t>
            </a:r>
            <a:r>
              <a:rPr lang="zh-CN" altLang="en-US" sz="6000" dirty="0">
                <a:solidFill>
                  <a:schemeClr val="bg1"/>
                </a:solidFill>
                <a:latin typeface="字魂霸燃手书" panose="00000500000000000000" charset="-122"/>
                <a:ea typeface="字魂霸燃手书" panose="00000500000000000000" charset="-122"/>
              </a:rPr>
              <a:t>）</a:t>
            </a:r>
            <a:endParaRPr lang="zh-CN" altLang="en-US" sz="6000" dirty="0">
              <a:solidFill>
                <a:schemeClr val="bg1"/>
              </a:solidFill>
              <a:latin typeface="字魂霸燃手书" panose="00000500000000000000" charset="-122"/>
              <a:ea typeface="字魂霸燃手书" panose="000005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timg"/>
          <p:cNvPicPr>
            <a:picLocks noChangeAspect="1"/>
          </p:cNvPicPr>
          <p:nvPr/>
        </p:nvPicPr>
        <p:blipFill>
          <a:blip r:embed="rId1"/>
          <a:srcRect l="-78" t="20425" r="78" b="36306"/>
          <a:stretch>
            <a:fillRect/>
          </a:stretch>
        </p:blipFill>
        <p:spPr>
          <a:xfrm>
            <a:off x="-10160" y="0"/>
            <a:ext cx="12202160" cy="3145155"/>
          </a:xfrm>
          <a:prstGeom prst="rect">
            <a:avLst/>
          </a:prstGeom>
        </p:spPr>
      </p:pic>
      <p:sp>
        <p:nvSpPr>
          <p:cNvPr id="19" name="文本框 18"/>
          <p:cNvSpPr txBox="1"/>
          <p:nvPr/>
        </p:nvSpPr>
        <p:spPr>
          <a:xfrm>
            <a:off x="1361495" y="3899704"/>
            <a:ext cx="1058239" cy="646331"/>
          </a:xfrm>
          <a:prstGeom prst="rect">
            <a:avLst/>
          </a:prstGeom>
          <a:noFill/>
        </p:spPr>
        <p:txBody>
          <a:bodyPr wrap="square" rtlCol="0">
            <a:spAutoFit/>
          </a:bodyPr>
          <a:lstStyle/>
          <a:p>
            <a:pPr algn="ctr"/>
            <a:r>
              <a:rPr lang="en-US" altLang="zh-CN" sz="3600" b="1" dirty="0">
                <a:latin typeface="Microsoft YaHei" panose="020B0503020204020204" pitchFamily="34" charset="-122"/>
                <a:ea typeface="Microsoft YaHei" panose="020B0503020204020204" pitchFamily="34" charset="-122"/>
              </a:rPr>
              <a:t>01</a:t>
            </a:r>
            <a:endParaRPr lang="zh-CN" altLang="en-US" sz="3600" b="1" dirty="0">
              <a:latin typeface="Microsoft YaHei" panose="020B0503020204020204" pitchFamily="34" charset="-122"/>
              <a:ea typeface="Microsoft YaHei" panose="020B0503020204020204" pitchFamily="34" charset="-122"/>
            </a:endParaRPr>
          </a:p>
        </p:txBody>
      </p:sp>
      <p:sp>
        <p:nvSpPr>
          <p:cNvPr id="20" name="文本框 19"/>
          <p:cNvSpPr txBox="1"/>
          <p:nvPr/>
        </p:nvSpPr>
        <p:spPr>
          <a:xfrm>
            <a:off x="4199731" y="3899704"/>
            <a:ext cx="988332" cy="646331"/>
          </a:xfrm>
          <a:prstGeom prst="rect">
            <a:avLst/>
          </a:prstGeom>
          <a:noFill/>
        </p:spPr>
        <p:txBody>
          <a:bodyPr wrap="square" rtlCol="0">
            <a:spAutoFit/>
          </a:bodyPr>
          <a:lstStyle/>
          <a:p>
            <a:pPr algn="ctr"/>
            <a:r>
              <a:rPr lang="en-US" altLang="zh-CN" sz="3600" b="1" dirty="0">
                <a:latin typeface="Microsoft YaHei" panose="020B0503020204020204" pitchFamily="34" charset="-122"/>
                <a:ea typeface="Microsoft YaHei" panose="020B0503020204020204" pitchFamily="34" charset="-122"/>
              </a:rPr>
              <a:t>02</a:t>
            </a:r>
            <a:endParaRPr lang="zh-CN" altLang="en-US" sz="3600" b="1" dirty="0">
              <a:latin typeface="Microsoft YaHei" panose="020B0503020204020204" pitchFamily="34" charset="-122"/>
              <a:ea typeface="Microsoft YaHei" panose="020B0503020204020204" pitchFamily="34" charset="-122"/>
            </a:endParaRPr>
          </a:p>
        </p:txBody>
      </p:sp>
      <p:sp>
        <p:nvSpPr>
          <p:cNvPr id="21" name="文本框 20"/>
          <p:cNvSpPr txBox="1"/>
          <p:nvPr/>
        </p:nvSpPr>
        <p:spPr>
          <a:xfrm>
            <a:off x="7134903" y="3899704"/>
            <a:ext cx="819177" cy="646331"/>
          </a:xfrm>
          <a:prstGeom prst="rect">
            <a:avLst/>
          </a:prstGeom>
          <a:noFill/>
        </p:spPr>
        <p:txBody>
          <a:bodyPr wrap="square" rtlCol="0">
            <a:spAutoFit/>
          </a:bodyPr>
          <a:lstStyle/>
          <a:p>
            <a:pPr algn="ctr"/>
            <a:r>
              <a:rPr lang="en-US" altLang="zh-CN" sz="3600" b="1" dirty="0">
                <a:latin typeface="Microsoft YaHei" panose="020B0503020204020204" pitchFamily="34" charset="-122"/>
                <a:ea typeface="Microsoft YaHei" panose="020B0503020204020204" pitchFamily="34" charset="-122"/>
              </a:rPr>
              <a:t>03</a:t>
            </a:r>
            <a:endParaRPr lang="zh-CN" altLang="en-US" sz="3600" b="1" dirty="0">
              <a:latin typeface="Microsoft YaHei" panose="020B0503020204020204" pitchFamily="34" charset="-122"/>
              <a:ea typeface="Microsoft YaHei" panose="020B0503020204020204" pitchFamily="34" charset="-122"/>
            </a:endParaRPr>
          </a:p>
        </p:txBody>
      </p:sp>
      <p:sp>
        <p:nvSpPr>
          <p:cNvPr id="22" name="文本框 21"/>
          <p:cNvSpPr txBox="1"/>
          <p:nvPr/>
        </p:nvSpPr>
        <p:spPr>
          <a:xfrm>
            <a:off x="9780760" y="3926680"/>
            <a:ext cx="892755" cy="646331"/>
          </a:xfrm>
          <a:prstGeom prst="rect">
            <a:avLst/>
          </a:prstGeom>
          <a:noFill/>
        </p:spPr>
        <p:txBody>
          <a:bodyPr wrap="square" rtlCol="0">
            <a:spAutoFit/>
          </a:bodyPr>
          <a:lstStyle/>
          <a:p>
            <a:pPr algn="ctr"/>
            <a:r>
              <a:rPr lang="en-US" altLang="zh-CN" sz="3600" b="1" dirty="0">
                <a:latin typeface="Microsoft YaHei" panose="020B0503020204020204" pitchFamily="34" charset="-122"/>
                <a:ea typeface="Microsoft YaHei" panose="020B0503020204020204" pitchFamily="34" charset="-122"/>
              </a:rPr>
              <a:t>04</a:t>
            </a:r>
            <a:endParaRPr lang="zh-CN" altLang="en-US" sz="3600" b="1" dirty="0">
              <a:latin typeface="Microsoft YaHei" panose="020B0503020204020204" pitchFamily="34" charset="-122"/>
              <a:ea typeface="Microsoft YaHei" panose="020B0503020204020204" pitchFamily="34" charset="-122"/>
            </a:endParaRPr>
          </a:p>
        </p:txBody>
      </p:sp>
      <p:sp>
        <p:nvSpPr>
          <p:cNvPr id="25" name="文本框 24"/>
          <p:cNvSpPr txBox="1"/>
          <p:nvPr/>
        </p:nvSpPr>
        <p:spPr>
          <a:xfrm>
            <a:off x="3502237" y="4573011"/>
            <a:ext cx="2383321" cy="1200329"/>
          </a:xfrm>
          <a:prstGeom prst="rect">
            <a:avLst/>
          </a:prstGeom>
          <a:noFill/>
        </p:spPr>
        <p:txBody>
          <a:bodyPr wrap="square" rtlCol="0">
            <a:spAutoFit/>
          </a:bodyPr>
          <a:lstStyle/>
          <a:p>
            <a:pPr algn="ctr"/>
            <a:r>
              <a:rPr lang="zh-CN" altLang="en-US" sz="3600" b="1" dirty="0">
                <a:latin typeface="Microsoft YaHei" panose="020B0503020204020204" pitchFamily="34" charset="-122"/>
                <a:ea typeface="Microsoft YaHei" panose="020B0503020204020204" pitchFamily="34" charset="-122"/>
              </a:rPr>
              <a:t>结构设计</a:t>
            </a:r>
            <a:endParaRPr lang="zh-CN" altLang="en-US" sz="3600" b="1" dirty="0">
              <a:latin typeface="Microsoft YaHei" panose="020B0503020204020204" pitchFamily="34" charset="-122"/>
              <a:ea typeface="Microsoft YaHei" panose="020B0503020204020204" pitchFamily="34" charset="-122"/>
            </a:endParaRPr>
          </a:p>
          <a:p>
            <a:pPr algn="ctr"/>
            <a:endParaRPr lang="zh-CN" altLang="en-US" sz="3600" b="1" dirty="0">
              <a:latin typeface="Microsoft YaHei" panose="020B0503020204020204" pitchFamily="34" charset="-122"/>
              <a:ea typeface="Microsoft YaHei" panose="020B0503020204020204" pitchFamily="34" charset="-122"/>
            </a:endParaRPr>
          </a:p>
        </p:txBody>
      </p:sp>
      <p:sp>
        <p:nvSpPr>
          <p:cNvPr id="26" name="文本框 25"/>
          <p:cNvSpPr txBox="1"/>
          <p:nvPr/>
        </p:nvSpPr>
        <p:spPr>
          <a:xfrm>
            <a:off x="831220" y="4579321"/>
            <a:ext cx="2139635" cy="646331"/>
          </a:xfrm>
          <a:prstGeom prst="rect">
            <a:avLst/>
          </a:prstGeom>
          <a:noFill/>
        </p:spPr>
        <p:txBody>
          <a:bodyPr wrap="square" rtlCol="0">
            <a:spAutoFit/>
          </a:bodyPr>
          <a:lstStyle/>
          <a:p>
            <a:r>
              <a:rPr lang="zh-CN" altLang="en-US" sz="3600" b="1" dirty="0">
                <a:latin typeface="Microsoft YaHei" panose="020B0503020204020204" pitchFamily="34" charset="-122"/>
                <a:ea typeface="Microsoft YaHei" panose="020B0503020204020204" pitchFamily="34" charset="-122"/>
              </a:rPr>
              <a:t>灵感来源</a:t>
            </a:r>
            <a:endParaRPr lang="zh-CN" altLang="en-US" sz="3600" b="1" dirty="0">
              <a:latin typeface="Microsoft YaHei" panose="020B0503020204020204" pitchFamily="34" charset="-122"/>
              <a:ea typeface="Microsoft YaHei" panose="020B0503020204020204" pitchFamily="34" charset="-122"/>
            </a:endParaRPr>
          </a:p>
        </p:txBody>
      </p:sp>
      <p:sp>
        <p:nvSpPr>
          <p:cNvPr id="27" name="文本框 26"/>
          <p:cNvSpPr txBox="1"/>
          <p:nvPr/>
        </p:nvSpPr>
        <p:spPr>
          <a:xfrm>
            <a:off x="9128977" y="4573012"/>
            <a:ext cx="2196323" cy="645160"/>
          </a:xfrm>
          <a:prstGeom prst="rect">
            <a:avLst/>
          </a:prstGeom>
          <a:noFill/>
        </p:spPr>
        <p:txBody>
          <a:bodyPr wrap="square" rtlCol="0">
            <a:spAutoFit/>
          </a:bodyPr>
          <a:lstStyle/>
          <a:p>
            <a:pPr algn="ctr"/>
            <a:r>
              <a:rPr lang="zh-CN" altLang="en-US" sz="3600" b="1" dirty="0">
                <a:latin typeface="Microsoft YaHei" panose="020B0503020204020204" pitchFamily="34" charset="-122"/>
                <a:ea typeface="Microsoft YaHei" panose="020B0503020204020204" pitchFamily="34" charset="-122"/>
                <a:sym typeface="+mn-ea"/>
              </a:rPr>
              <a:t>团队协作</a:t>
            </a:r>
            <a:endParaRPr lang="zh-CN" altLang="en-US" sz="3600" b="1" dirty="0">
              <a:latin typeface="Microsoft YaHei" panose="020B0503020204020204" pitchFamily="34" charset="-122"/>
              <a:ea typeface="Microsoft YaHei" panose="020B0503020204020204" pitchFamily="34" charset="-122"/>
            </a:endParaRPr>
          </a:p>
        </p:txBody>
      </p:sp>
      <p:sp>
        <p:nvSpPr>
          <p:cNvPr id="3" name="文本框 2"/>
          <p:cNvSpPr txBox="1"/>
          <p:nvPr/>
        </p:nvSpPr>
        <p:spPr>
          <a:xfrm>
            <a:off x="6538652" y="4573012"/>
            <a:ext cx="2011680" cy="646331"/>
          </a:xfrm>
          <a:prstGeom prst="rect">
            <a:avLst/>
          </a:prstGeom>
          <a:noFill/>
        </p:spPr>
        <p:txBody>
          <a:bodyPr wrap="square" rtlCol="0">
            <a:spAutoFit/>
          </a:bodyPr>
          <a:lstStyle/>
          <a:p>
            <a:r>
              <a:rPr lang="zh-CN" altLang="en-US" sz="3600" b="1" dirty="0">
                <a:latin typeface="Microsoft YaHei" panose="020B0503020204020204" pitchFamily="34" charset="-122"/>
                <a:ea typeface="Microsoft YaHei" panose="020B0503020204020204" pitchFamily="34" charset="-122"/>
              </a:rPr>
              <a:t>表面处理</a:t>
            </a:r>
            <a:endParaRPr lang="zh-CN" altLang="en-US" sz="3600" b="1" dirty="0">
              <a:latin typeface="Microsoft YaHei" panose="020B0503020204020204" pitchFamily="34" charset="-122"/>
              <a:ea typeface="Microsoft YaHei" panose="020B0503020204020204" pitchFamily="34" charset="-122"/>
            </a:endParaRPr>
          </a:p>
        </p:txBody>
      </p:sp>
      <p:sp>
        <p:nvSpPr>
          <p:cNvPr id="29" name="文本框 28"/>
          <p:cNvSpPr txBox="1"/>
          <p:nvPr/>
        </p:nvSpPr>
        <p:spPr>
          <a:xfrm>
            <a:off x="255270" y="477520"/>
            <a:ext cx="1106170" cy="2190750"/>
          </a:xfrm>
          <a:prstGeom prst="rect">
            <a:avLst/>
          </a:prstGeom>
          <a:noFill/>
        </p:spPr>
        <p:txBody>
          <a:bodyPr vert="eaVert" wrap="square" rtlCol="0">
            <a:spAutoFit/>
          </a:bodyPr>
          <a:lstStyle/>
          <a:p>
            <a:pPr lvl="0"/>
            <a:r>
              <a:rPr lang="zh-CN" altLang="en-US" sz="6000" b="1" spc="2000" dirty="0">
                <a:solidFill>
                  <a:prstClr val="white"/>
                </a:solidFill>
                <a:latin typeface="Microsoft YaHei" panose="020B0503020204020204" pitchFamily="34" charset="-122"/>
                <a:ea typeface="Microsoft YaHei" panose="020B0503020204020204" pitchFamily="34" charset="-122"/>
              </a:rPr>
              <a:t>目录</a:t>
            </a:r>
            <a:endParaRPr lang="zh-CN" altLang="en-US" sz="6000" dirty="0"/>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Заголовок 1"/>
          <p:cNvSpPr txBox="1"/>
          <p:nvPr/>
        </p:nvSpPr>
        <p:spPr>
          <a:xfrm>
            <a:off x="804673" y="3320859"/>
            <a:ext cx="4224527" cy="20763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zh-CN" altLang="en-US" sz="4800" b="1" kern="1200" spc="100" dirty="0">
                <a:solidFill>
                  <a:schemeClr val="tx1"/>
                </a:solidFill>
                <a:latin typeface="+mj-lt"/>
                <a:ea typeface="+mj-ea"/>
                <a:cs typeface="+mj-cs"/>
                <a:sym typeface="Microsoft YaHei" panose="020B0503020204020204" pitchFamily="34" charset="-122"/>
              </a:rPr>
              <a:t>表面处理</a:t>
            </a:r>
            <a:r>
              <a:rPr lang="en-US" altLang="zh-CN" sz="4800" b="1" kern="1200" spc="100" dirty="0">
                <a:solidFill>
                  <a:schemeClr val="tx1"/>
                </a:solidFill>
                <a:latin typeface="+mj-lt"/>
                <a:ea typeface="+mj-ea"/>
                <a:cs typeface="+mj-cs"/>
                <a:sym typeface="Microsoft YaHei" panose="020B0503020204020204" pitchFamily="34" charset="-122"/>
              </a:rPr>
              <a:t>——</a:t>
            </a:r>
            <a:r>
              <a:rPr lang="zh-CN" altLang="en-US" sz="4800" b="1" kern="1200" spc="100" dirty="0">
                <a:solidFill>
                  <a:schemeClr val="tx1"/>
                </a:solidFill>
                <a:latin typeface="+mj-lt"/>
                <a:ea typeface="+mj-ea"/>
                <a:cs typeface="+mj-cs"/>
                <a:sym typeface="Microsoft YaHei" panose="020B0503020204020204" pitchFamily="34" charset="-122"/>
              </a:rPr>
              <a:t>打磨</a:t>
            </a:r>
            <a:endParaRPr lang="zh-CN" altLang="en-US" sz="4800" b="1" kern="1200" spc="100" dirty="0">
              <a:solidFill>
                <a:schemeClr val="tx1"/>
              </a:solidFill>
              <a:latin typeface="+mj-lt"/>
              <a:ea typeface="+mj-ea"/>
              <a:cs typeface="+mj-cs"/>
              <a:sym typeface="Microsoft YaHei" panose="020B0503020204020204" pitchFamily="34" charset="-122"/>
            </a:endParaRPr>
          </a:p>
          <a:p>
            <a:pPr>
              <a:spcAft>
                <a:spcPts val="600"/>
              </a:spcAft>
            </a:pPr>
            <a:endParaRPr lang="en-US" altLang="zh-CN" sz="4800" b="1" kern="1200" spc="100" dirty="0">
              <a:solidFill>
                <a:schemeClr val="tx1"/>
              </a:solidFill>
              <a:latin typeface="+mj-lt"/>
              <a:ea typeface="+mj-ea"/>
              <a:cs typeface="+mj-cs"/>
              <a:sym typeface="Microsoft YaHei" panose="020B0503020204020204" pitchFamily="34" charset="-122"/>
            </a:endParaRPr>
          </a:p>
          <a:p>
            <a:pPr>
              <a:spcAft>
                <a:spcPts val="600"/>
              </a:spcAft>
            </a:pPr>
            <a:endParaRPr lang="en-US" altLang="zh-CN" sz="4800" b="1" kern="1200" spc="100" dirty="0">
              <a:solidFill>
                <a:schemeClr val="tx1"/>
              </a:solidFill>
              <a:latin typeface="+mj-lt"/>
              <a:ea typeface="+mj-ea"/>
              <a:cs typeface="+mj-cs"/>
              <a:sym typeface="Microsoft YaHei" panose="020B0503020204020204" pitchFamily="34" charset="-122"/>
            </a:endParaRPr>
          </a:p>
        </p:txBody>
      </p:sp>
      <p:sp>
        <p:nvSpPr>
          <p:cNvPr id="39" name="Freeform: Shape 38"/>
          <p:cNvSpPr>
            <a:spLocks noGrp="1" noRot="1" noChangeAspect="1" noMove="1" noResize="1" noEditPoints="1" noAdjustHandles="1" noChangeArrowheads="1" noChangeShapeType="1" noTextEdit="1"/>
          </p:cNvSpPr>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4" descr="图片包含 游戏机, 食物&#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10904" r="15786"/>
          <a:stretch>
            <a:fillRect/>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Заголовок 1"/>
          <p:cNvSpPr txBox="1"/>
          <p:nvPr/>
        </p:nvSpPr>
        <p:spPr>
          <a:xfrm>
            <a:off x="804673" y="3320859"/>
            <a:ext cx="4270247" cy="20763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zh-CN" altLang="en-US" sz="4800" b="1" kern="1200" spc="100" dirty="0">
                <a:solidFill>
                  <a:schemeClr val="tx1"/>
                </a:solidFill>
                <a:latin typeface="+mj-lt"/>
                <a:ea typeface="+mj-ea"/>
                <a:cs typeface="+mj-cs"/>
                <a:sym typeface="Microsoft YaHei" panose="020B0503020204020204" pitchFamily="34" charset="-122"/>
              </a:rPr>
              <a:t>表面处理</a:t>
            </a:r>
            <a:r>
              <a:rPr lang="en-US" altLang="zh-CN" sz="4800" b="1" kern="1200" spc="100" dirty="0">
                <a:solidFill>
                  <a:schemeClr val="tx1"/>
                </a:solidFill>
                <a:latin typeface="+mj-lt"/>
                <a:ea typeface="+mj-ea"/>
                <a:cs typeface="+mj-cs"/>
                <a:sym typeface="Microsoft YaHei" panose="020B0503020204020204" pitchFamily="34" charset="-122"/>
              </a:rPr>
              <a:t>——</a:t>
            </a:r>
            <a:r>
              <a:rPr lang="zh-CN" altLang="en-US" sz="4800" b="1" kern="1200" spc="100" dirty="0">
                <a:solidFill>
                  <a:schemeClr val="tx1"/>
                </a:solidFill>
                <a:latin typeface="+mj-lt"/>
                <a:ea typeface="+mj-ea"/>
                <a:cs typeface="+mj-cs"/>
                <a:sym typeface="Microsoft YaHei" panose="020B0503020204020204" pitchFamily="34" charset="-122"/>
              </a:rPr>
              <a:t>补土</a:t>
            </a:r>
            <a:endParaRPr lang="en-US" altLang="zh-CN" sz="4800" b="1" kern="1200" spc="100" dirty="0">
              <a:solidFill>
                <a:schemeClr val="tx1"/>
              </a:solidFill>
              <a:latin typeface="+mj-lt"/>
              <a:ea typeface="+mj-ea"/>
              <a:cs typeface="+mj-cs"/>
              <a:sym typeface="Microsoft YaHei" panose="020B0503020204020204" pitchFamily="34" charset="-122"/>
            </a:endParaRPr>
          </a:p>
          <a:p>
            <a:pPr>
              <a:spcAft>
                <a:spcPts val="600"/>
              </a:spcAft>
            </a:pPr>
            <a:endParaRPr lang="en-US" sz="4800" b="1" kern="1200" spc="100" dirty="0">
              <a:solidFill>
                <a:schemeClr val="tx1"/>
              </a:solidFill>
              <a:latin typeface="+mj-lt"/>
              <a:ea typeface="+mj-ea"/>
              <a:cs typeface="+mj-cs"/>
              <a:sym typeface="Microsoft YaHei" panose="020B0503020204020204" pitchFamily="34" charset="-122"/>
            </a:endParaRPr>
          </a:p>
          <a:p>
            <a:pPr>
              <a:spcAft>
                <a:spcPts val="600"/>
              </a:spcAft>
            </a:pPr>
            <a:endParaRPr lang="en-US" sz="4800" b="1" kern="1200" spc="100" dirty="0">
              <a:solidFill>
                <a:schemeClr val="tx1"/>
              </a:solidFill>
              <a:latin typeface="+mj-lt"/>
              <a:ea typeface="+mj-ea"/>
              <a:cs typeface="+mj-cs"/>
              <a:sym typeface="Microsoft YaHei" panose="020B0503020204020204" pitchFamily="34" charset="-122"/>
            </a:endParaRPr>
          </a:p>
        </p:txBody>
      </p:sp>
      <p:sp>
        <p:nvSpPr>
          <p:cNvPr id="34" name="Freeform: Shape 33"/>
          <p:cNvSpPr>
            <a:spLocks noGrp="1" noRot="1" noChangeAspect="1" noMove="1" noResize="1" noEditPoints="1" noAdjustHandles="1" noChangeArrowheads="1" noChangeShapeType="1" noTextEdit="1"/>
          </p:cNvSpPr>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图片 2" descr="图片包含 人, 桌子, 切, 食物&#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11682" r="15008"/>
          <a:stretch>
            <a:fillRect/>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29" name="Подзаголовок 2"/>
          <p:cNvSpPr txBox="1"/>
          <p:nvPr/>
        </p:nvSpPr>
        <p:spPr>
          <a:xfrm>
            <a:off x="-2200559" y="643404"/>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endParaRPr lang="ru-RU" sz="1600" i="1" dirty="0">
              <a:solidFill>
                <a:schemeClr val="bg1">
                  <a:lumMod val="75000"/>
                </a:schemeClr>
              </a:solidFill>
              <a:latin typeface="Microsoft YaHei" panose="020B0503020204020204" pitchFamily="34" charset="-122"/>
              <a:ea typeface="Microsoft YaHei" panose="020B0503020204020204" pitchFamily="34" charset="-122"/>
              <a:cs typeface="Linux Libertine" panose="02000503000000000000" pitchFamily="2" charset="0"/>
              <a:sym typeface="Microsoft YaHei" panose="020B0503020204020204" pitchFamily="34" charset="-122"/>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Заголовок 1"/>
          <p:cNvSpPr txBox="1"/>
          <p:nvPr/>
        </p:nvSpPr>
        <p:spPr>
          <a:xfrm>
            <a:off x="804673" y="3320859"/>
            <a:ext cx="4300727" cy="20763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zh-CN" altLang="en-US" sz="4800" b="1" kern="1200" spc="100" dirty="0">
                <a:solidFill>
                  <a:schemeClr val="tx1"/>
                </a:solidFill>
                <a:latin typeface="+mj-lt"/>
                <a:ea typeface="+mj-ea"/>
                <a:cs typeface="+mj-cs"/>
                <a:sym typeface="Microsoft YaHei" panose="020B0503020204020204" pitchFamily="34" charset="-122"/>
              </a:rPr>
              <a:t>表面处理</a:t>
            </a:r>
            <a:r>
              <a:rPr lang="en-US" altLang="zh-CN" sz="4800" b="1" kern="1200" spc="100" dirty="0">
                <a:solidFill>
                  <a:schemeClr val="tx1"/>
                </a:solidFill>
                <a:latin typeface="+mj-lt"/>
                <a:ea typeface="+mj-ea"/>
                <a:cs typeface="+mj-cs"/>
                <a:sym typeface="Microsoft YaHei" panose="020B0503020204020204" pitchFamily="34" charset="-122"/>
              </a:rPr>
              <a:t>——</a:t>
            </a:r>
            <a:r>
              <a:rPr lang="zh-CN" altLang="en-US" sz="4800" b="1" kern="1200" spc="100" dirty="0">
                <a:solidFill>
                  <a:schemeClr val="tx1"/>
                </a:solidFill>
                <a:latin typeface="+mj-lt"/>
                <a:ea typeface="+mj-ea"/>
                <a:cs typeface="+mj-cs"/>
                <a:sym typeface="Microsoft YaHei" panose="020B0503020204020204" pitchFamily="34" charset="-122"/>
              </a:rPr>
              <a:t>喷漆</a:t>
            </a:r>
            <a:endParaRPr lang="en-US" altLang="zh-CN" sz="4800" b="1" kern="1200" spc="100" dirty="0">
              <a:solidFill>
                <a:schemeClr val="tx1"/>
              </a:solidFill>
              <a:latin typeface="+mj-lt"/>
              <a:ea typeface="+mj-ea"/>
              <a:cs typeface="+mj-cs"/>
              <a:sym typeface="Microsoft YaHei" panose="020B0503020204020204" pitchFamily="34" charset="-122"/>
            </a:endParaRPr>
          </a:p>
          <a:p>
            <a:pPr>
              <a:spcAft>
                <a:spcPts val="600"/>
              </a:spcAft>
            </a:pPr>
            <a:endParaRPr lang="en-US" sz="4800" b="1" kern="1200" spc="100" dirty="0">
              <a:solidFill>
                <a:schemeClr val="tx1"/>
              </a:solidFill>
              <a:latin typeface="+mj-lt"/>
              <a:ea typeface="+mj-ea"/>
              <a:cs typeface="+mj-cs"/>
              <a:sym typeface="Microsoft YaHei" panose="020B0503020204020204" pitchFamily="34" charset="-122"/>
            </a:endParaRPr>
          </a:p>
          <a:p>
            <a:pPr>
              <a:spcAft>
                <a:spcPts val="600"/>
              </a:spcAft>
            </a:pPr>
            <a:endParaRPr lang="en-US" sz="4800" b="1" kern="1200" spc="100" dirty="0">
              <a:solidFill>
                <a:schemeClr val="tx1"/>
              </a:solidFill>
              <a:latin typeface="+mj-lt"/>
              <a:ea typeface="+mj-ea"/>
              <a:cs typeface="+mj-cs"/>
              <a:sym typeface="Microsoft YaHei" panose="020B0503020204020204" pitchFamily="34" charset="-122"/>
            </a:endParaRPr>
          </a:p>
        </p:txBody>
      </p:sp>
      <p:sp>
        <p:nvSpPr>
          <p:cNvPr id="34" name="Freeform: Shape 33"/>
          <p:cNvSpPr>
            <a:spLocks noGrp="1" noRot="1" noChangeAspect="1" noMove="1" noResize="1" noEditPoints="1" noAdjustHandles="1" noChangeArrowheads="1" noChangeShapeType="1" noTextEdit="1"/>
          </p:cNvSpPr>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图片 2" descr="图片包含 人, 切, 男人, 板子&#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26691"/>
          <a:stretch>
            <a:fillRect/>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29" name="Подзаголовок 2"/>
          <p:cNvSpPr txBox="1"/>
          <p:nvPr/>
        </p:nvSpPr>
        <p:spPr>
          <a:xfrm>
            <a:off x="-2200559" y="643404"/>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endParaRPr lang="ru-RU" sz="1600" i="1" dirty="0">
              <a:solidFill>
                <a:schemeClr val="bg1">
                  <a:lumMod val="75000"/>
                </a:schemeClr>
              </a:solidFill>
              <a:latin typeface="Microsoft YaHei" panose="020B0503020204020204" pitchFamily="34" charset="-122"/>
              <a:ea typeface="Microsoft YaHei" panose="020B0503020204020204" pitchFamily="34" charset="-122"/>
              <a:cs typeface="Linux Libertine" panose="02000503000000000000" pitchFamily="2" charset="0"/>
              <a:sym typeface="Microsoft YaHei" panose="020B0503020204020204" pitchFamily="34" charset="-122"/>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Заголовок 1"/>
          <p:cNvSpPr txBox="1"/>
          <p:nvPr/>
        </p:nvSpPr>
        <p:spPr>
          <a:xfrm>
            <a:off x="804673" y="3320859"/>
            <a:ext cx="4102607" cy="20763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zh-CN" altLang="en-US" sz="4800" b="1" kern="1200" spc="100" dirty="0">
                <a:solidFill>
                  <a:schemeClr val="tx1"/>
                </a:solidFill>
                <a:latin typeface="+mj-lt"/>
                <a:ea typeface="+mj-ea"/>
                <a:cs typeface="+mj-cs"/>
                <a:sym typeface="Microsoft YaHei" panose="020B0503020204020204" pitchFamily="34" charset="-122"/>
              </a:rPr>
              <a:t>表面处理</a:t>
            </a:r>
            <a:r>
              <a:rPr lang="en-US" altLang="zh-CN" sz="4800" b="1" kern="1200" spc="100" dirty="0">
                <a:solidFill>
                  <a:schemeClr val="tx1"/>
                </a:solidFill>
                <a:latin typeface="+mj-lt"/>
                <a:ea typeface="+mj-ea"/>
                <a:cs typeface="+mj-cs"/>
                <a:sym typeface="Microsoft YaHei" panose="020B0503020204020204" pitchFamily="34" charset="-122"/>
              </a:rPr>
              <a:t>——</a:t>
            </a:r>
            <a:r>
              <a:rPr lang="zh-CN" altLang="en-US" sz="4800" b="1" kern="1200" spc="100" dirty="0">
                <a:solidFill>
                  <a:schemeClr val="tx1"/>
                </a:solidFill>
                <a:latin typeface="+mj-lt"/>
                <a:ea typeface="+mj-ea"/>
                <a:cs typeface="+mj-cs"/>
                <a:sym typeface="Microsoft YaHei" panose="020B0503020204020204" pitchFamily="34" charset="-122"/>
              </a:rPr>
              <a:t>涂装</a:t>
            </a:r>
            <a:endParaRPr lang="en-US" altLang="zh-CN" sz="4800" b="1" kern="1200" spc="100" dirty="0">
              <a:solidFill>
                <a:schemeClr val="tx1"/>
              </a:solidFill>
              <a:latin typeface="+mj-lt"/>
              <a:ea typeface="+mj-ea"/>
              <a:cs typeface="+mj-cs"/>
              <a:sym typeface="Microsoft YaHei" panose="020B0503020204020204" pitchFamily="34" charset="-122"/>
            </a:endParaRPr>
          </a:p>
          <a:p>
            <a:pPr>
              <a:spcAft>
                <a:spcPts val="600"/>
              </a:spcAft>
            </a:pPr>
            <a:endParaRPr lang="en-US" sz="4800" b="1" kern="1200" spc="100" dirty="0">
              <a:solidFill>
                <a:schemeClr val="tx1"/>
              </a:solidFill>
              <a:latin typeface="+mj-lt"/>
              <a:ea typeface="+mj-ea"/>
              <a:cs typeface="+mj-cs"/>
              <a:sym typeface="Microsoft YaHei" panose="020B0503020204020204" pitchFamily="34" charset="-122"/>
            </a:endParaRPr>
          </a:p>
          <a:p>
            <a:pPr>
              <a:spcAft>
                <a:spcPts val="600"/>
              </a:spcAft>
            </a:pPr>
            <a:endParaRPr lang="en-US" sz="4800" b="1" kern="1200" spc="100" dirty="0">
              <a:solidFill>
                <a:schemeClr val="tx1"/>
              </a:solidFill>
              <a:latin typeface="+mj-lt"/>
              <a:ea typeface="+mj-ea"/>
              <a:cs typeface="+mj-cs"/>
              <a:sym typeface="Microsoft YaHei" panose="020B0503020204020204" pitchFamily="34" charset="-122"/>
            </a:endParaRPr>
          </a:p>
        </p:txBody>
      </p:sp>
      <p:sp>
        <p:nvSpPr>
          <p:cNvPr id="39" name="Freeform: Shape 38"/>
          <p:cNvSpPr>
            <a:spLocks noGrp="1" noRot="1" noChangeAspect="1" noMove="1" noResize="1" noEditPoints="1" noAdjustHandles="1" noChangeArrowheads="1" noChangeShapeType="1" noTextEdit="1"/>
          </p:cNvSpPr>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图片 2" descr="手里拿着手机&#10;&#10;描述已自动生成"/>
          <p:cNvPicPr>
            <a:picLocks noChangeAspect="1"/>
          </p:cNvPicPr>
          <p:nvPr/>
        </p:nvPicPr>
        <p:blipFill rotWithShape="1">
          <a:blip r:embed="rId1">
            <a:extLst>
              <a:ext uri="{28A0092B-C50C-407E-A947-70E740481C1C}">
                <a14:useLocalDpi xmlns:a14="http://schemas.microsoft.com/office/drawing/2010/main" val="0"/>
              </a:ext>
            </a:extLst>
          </a:blip>
          <a:srcRect l="20825" r="5865"/>
          <a:stretch>
            <a:fillRect/>
          </a:stretch>
        </p:blipFill>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29" name="Подзаголовок 2"/>
          <p:cNvSpPr txBox="1"/>
          <p:nvPr/>
        </p:nvSpPr>
        <p:spPr>
          <a:xfrm>
            <a:off x="-2200559" y="643404"/>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endParaRPr lang="ru-RU" sz="1600" i="1" dirty="0">
              <a:solidFill>
                <a:schemeClr val="bg1">
                  <a:lumMod val="75000"/>
                </a:schemeClr>
              </a:solidFill>
              <a:latin typeface="Microsoft YaHei" panose="020B0503020204020204" pitchFamily="34" charset="-122"/>
              <a:ea typeface="Microsoft YaHei" panose="020B0503020204020204" pitchFamily="34" charset="-122"/>
              <a:cs typeface="Linux Libertine" panose="02000503000000000000" pitchFamily="2" charset="0"/>
              <a:sym typeface="Microsoft YaHei" panose="020B0503020204020204" pitchFamily="34" charset="-122"/>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图片包含 食物, 游戏机&#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1603" r="29159"/>
          <a:stretch>
            <a:fillRect/>
          </a:stretch>
        </p:blipFill>
        <p:spPr>
          <a:xfrm>
            <a:off x="895813" y="1122745"/>
            <a:ext cx="4237498" cy="5510790"/>
          </a:xfrm>
          <a:prstGeom prst="rect">
            <a:avLst/>
          </a:prstGeom>
        </p:spPr>
      </p:pic>
      <p:pic>
        <p:nvPicPr>
          <p:cNvPr id="30" name="图片 29" descr="图片包含 汽车, 桌子, 木, 板子&#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907" t="3898" r="6778" b="38236"/>
          <a:stretch>
            <a:fillRect/>
          </a:stretch>
        </p:blipFill>
        <p:spPr>
          <a:xfrm>
            <a:off x="5443114" y="3916663"/>
            <a:ext cx="5779113" cy="2716872"/>
          </a:xfrm>
          <a:prstGeom prst="rect">
            <a:avLst/>
          </a:prstGeom>
        </p:spPr>
      </p:pic>
      <p:pic>
        <p:nvPicPr>
          <p:cNvPr id="32" name="图片 31" descr="图片包含 室内, 汽车, 桌子, 床&#10;&#10;描述已自动生成"/>
          <p:cNvPicPr>
            <a:picLocks noChangeAspect="1"/>
          </p:cNvPicPr>
          <p:nvPr/>
        </p:nvPicPr>
        <p:blipFill rotWithShape="1">
          <a:blip r:embed="rId3">
            <a:extLst>
              <a:ext uri="{28A0092B-C50C-407E-A947-70E740481C1C}">
                <a14:useLocalDpi xmlns:a14="http://schemas.microsoft.com/office/drawing/2010/main" val="0"/>
              </a:ext>
            </a:extLst>
          </a:blip>
          <a:srcRect l="11402" t="8566" r="222" b="40401"/>
          <a:stretch>
            <a:fillRect/>
          </a:stretch>
        </p:blipFill>
        <p:spPr>
          <a:xfrm>
            <a:off x="5419884" y="1117203"/>
            <a:ext cx="5812757" cy="2517409"/>
          </a:xfrm>
          <a:prstGeom prst="rect">
            <a:avLst/>
          </a:prstGeom>
        </p:spPr>
      </p:pic>
      <p:sp>
        <p:nvSpPr>
          <p:cNvPr id="4" name="矩形 3"/>
          <p:cNvSpPr/>
          <p:nvPr/>
        </p:nvSpPr>
        <p:spPr>
          <a:xfrm>
            <a:off x="238125" y="102870"/>
            <a:ext cx="12092305" cy="2045335"/>
          </a:xfrm>
          <a:prstGeom prst="rect">
            <a:avLst/>
          </a:prstGeom>
        </p:spPr>
        <p:txBody>
          <a:bodyPr wrap="square">
            <a:spAutoFit/>
          </a:bodyPr>
          <a:lstStyle/>
          <a:p>
            <a:pPr>
              <a:spcAft>
                <a:spcPts val="600"/>
              </a:spcAft>
            </a:pPr>
            <a:r>
              <a:rPr lang="zh-CN" altLang="en-US" sz="2800" b="1" spc="100" dirty="0">
                <a:sym typeface="Microsoft YaHei" panose="020B0503020204020204" pitchFamily="34" charset="-122"/>
              </a:rPr>
              <a:t>不同部位表面处理策略</a:t>
            </a:r>
            <a:r>
              <a:rPr lang="en-US" altLang="zh-CN" sz="2800" b="1" spc="100" dirty="0">
                <a:sym typeface="Microsoft YaHei" panose="020B0503020204020204" pitchFamily="34" charset="-122"/>
              </a:rPr>
              <a:t>——</a:t>
            </a:r>
            <a:endParaRPr lang="en-US" altLang="zh-CN" sz="2800" b="1" spc="100" dirty="0">
              <a:sym typeface="Microsoft YaHei" panose="020B0503020204020204" pitchFamily="34" charset="-122"/>
            </a:endParaRPr>
          </a:p>
          <a:p>
            <a:pPr>
              <a:spcAft>
                <a:spcPts val="600"/>
              </a:spcAft>
            </a:pPr>
            <a:r>
              <a:rPr lang="zh-CN" altLang="en-US" sz="2800" b="1" spc="100" dirty="0">
                <a:sym typeface="Microsoft YaHei" panose="020B0503020204020204" pitchFamily="34" charset="-122"/>
              </a:rPr>
              <a:t>部分表面利用原有</a:t>
            </a:r>
            <a:r>
              <a:rPr lang="en-US" altLang="zh-CN" sz="2800" b="1" spc="100" dirty="0">
                <a:sym typeface="Microsoft YaHei" panose="020B0503020204020204" pitchFamily="34" charset="-122"/>
              </a:rPr>
              <a:t>3D</a:t>
            </a:r>
            <a:r>
              <a:rPr lang="zh-CN" altLang="en-US" sz="2800" b="1" spc="100" dirty="0">
                <a:sym typeface="Microsoft YaHei" panose="020B0503020204020204" pitchFamily="34" charset="-122"/>
              </a:rPr>
              <a:t>打印痕迹营造真实感</a:t>
            </a:r>
            <a:endParaRPr lang="en-US" altLang="zh-CN" sz="2800" b="1" spc="100" dirty="0">
              <a:sym typeface="Microsoft YaHei" panose="020B0503020204020204" pitchFamily="34" charset="-122"/>
            </a:endParaRPr>
          </a:p>
          <a:p>
            <a:pPr>
              <a:spcAft>
                <a:spcPts val="600"/>
              </a:spcAft>
            </a:pPr>
            <a:endParaRPr lang="en-US" altLang="zh-CN" sz="2800" b="1" spc="100" dirty="0">
              <a:sym typeface="Microsoft YaHei" panose="020B0503020204020204" pitchFamily="34" charset="-122"/>
            </a:endParaRPr>
          </a:p>
          <a:p>
            <a:pPr>
              <a:spcAft>
                <a:spcPts val="600"/>
              </a:spcAft>
            </a:pPr>
            <a:endParaRPr lang="en-US" altLang="zh-CN" sz="2800" b="1" spc="100" dirty="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8439" y="103029"/>
            <a:ext cx="8473440" cy="1537970"/>
          </a:xfrm>
          <a:prstGeom prst="rect">
            <a:avLst/>
          </a:prstGeom>
        </p:spPr>
        <p:txBody>
          <a:bodyPr wrap="square">
            <a:spAutoFit/>
          </a:bodyPr>
          <a:lstStyle/>
          <a:p>
            <a:pPr>
              <a:spcAft>
                <a:spcPts val="600"/>
              </a:spcAft>
            </a:pPr>
            <a:r>
              <a:rPr lang="zh-CN" altLang="en-US" sz="2800" b="1" spc="100" dirty="0">
                <a:sym typeface="Microsoft YaHei" panose="020B0503020204020204" pitchFamily="34" charset="-122"/>
              </a:rPr>
              <a:t>不同部位表面处理策略</a:t>
            </a:r>
            <a:r>
              <a:rPr lang="en-US" altLang="zh-CN" sz="2800" b="1" spc="100" dirty="0">
                <a:sym typeface="Microsoft YaHei" panose="020B0503020204020204" pitchFamily="34" charset="-122"/>
              </a:rPr>
              <a:t>——</a:t>
            </a:r>
            <a:endParaRPr lang="en-US" altLang="zh-CN" sz="2800" b="1" spc="100" dirty="0">
              <a:sym typeface="Microsoft YaHei" panose="020B0503020204020204" pitchFamily="34" charset="-122"/>
            </a:endParaRPr>
          </a:p>
          <a:p>
            <a:pPr>
              <a:spcAft>
                <a:spcPts val="600"/>
              </a:spcAft>
            </a:pPr>
            <a:r>
              <a:rPr lang="zh-CN" altLang="en-US" sz="2800" b="1" spc="100" dirty="0">
                <a:sym typeface="Microsoft YaHei" panose="020B0503020204020204" pitchFamily="34" charset="-122"/>
              </a:rPr>
              <a:t>部分表面使用</a:t>
            </a:r>
            <a:r>
              <a:rPr lang="en-US" altLang="zh-CN" sz="2800" b="1" spc="100" dirty="0">
                <a:sym typeface="Microsoft YaHei" panose="020B0503020204020204" pitchFamily="34" charset="-122"/>
              </a:rPr>
              <a:t>PLA</a:t>
            </a:r>
            <a:r>
              <a:rPr lang="zh-CN" altLang="en-US" sz="2800" b="1" spc="100" dirty="0">
                <a:sym typeface="Microsoft YaHei" panose="020B0503020204020204" pitchFamily="34" charset="-122"/>
              </a:rPr>
              <a:t>抛光液营造光滑反光效果</a:t>
            </a:r>
            <a:r>
              <a:rPr lang="en-US" altLang="zh-CN" sz="2800" b="1" spc="100" dirty="0">
                <a:sym typeface="Microsoft YaHei" panose="020B0503020204020204" pitchFamily="34" charset="-122"/>
              </a:rPr>
              <a:t>*</a:t>
            </a:r>
            <a:endParaRPr lang="en-US" altLang="zh-CN" sz="2800" b="1" spc="100" dirty="0">
              <a:sym typeface="Microsoft YaHei" panose="020B0503020204020204" pitchFamily="34" charset="-122"/>
            </a:endParaRPr>
          </a:p>
          <a:p>
            <a:pPr>
              <a:spcAft>
                <a:spcPts val="600"/>
              </a:spcAft>
            </a:pPr>
            <a:endParaRPr lang="en-US" altLang="zh-CN" sz="2800" b="1" spc="100" dirty="0">
              <a:sym typeface="Microsoft YaHei" panose="020B0503020204020204" pitchFamily="34" charset="-122"/>
            </a:endParaRPr>
          </a:p>
        </p:txBody>
      </p:sp>
      <p:sp>
        <p:nvSpPr>
          <p:cNvPr id="2" name="文本框 1"/>
          <p:cNvSpPr txBox="1"/>
          <p:nvPr/>
        </p:nvSpPr>
        <p:spPr>
          <a:xfrm>
            <a:off x="596900" y="6281420"/>
            <a:ext cx="10997565" cy="398780"/>
          </a:xfrm>
          <a:prstGeom prst="rect">
            <a:avLst/>
          </a:prstGeom>
          <a:noFill/>
        </p:spPr>
        <p:txBody>
          <a:bodyPr wrap="square" rtlCol="0" anchor="t">
            <a:spAutoFit/>
          </a:bodyPr>
          <a:p>
            <a:r>
              <a:rPr lang="en-US" altLang="zh-CN" sz="2000" b="1" spc="100" dirty="0">
                <a:sym typeface="Microsoft YaHei" panose="020B0503020204020204" pitchFamily="34" charset="-122"/>
              </a:rPr>
              <a:t>* PLA</a:t>
            </a:r>
            <a:r>
              <a:rPr lang="zh-CN" altLang="en-US" sz="2000" b="1" spc="100" dirty="0">
                <a:sym typeface="Microsoft YaHei" panose="020B0503020204020204" pitchFamily="34" charset="-122"/>
              </a:rPr>
              <a:t>抛光液</a:t>
            </a:r>
            <a:r>
              <a:rPr lang="zh-CN" altLang="en-US" sz="2000" b="1"/>
              <a:t>主要成分是三氯甲烷或者氯化烷等混合溶剂，通过溶解模型表层纹理从而发挥作用</a:t>
            </a:r>
            <a:endParaRPr lang="zh-CN" altLang="en-US" sz="2000" b="1"/>
          </a:p>
        </p:txBody>
      </p:sp>
      <p:pic>
        <p:nvPicPr>
          <p:cNvPr id="3" name="图片 2" descr="754b2acd573735a1ae7aad2cb44a109"/>
          <p:cNvPicPr>
            <a:picLocks noChangeAspect="1"/>
          </p:cNvPicPr>
          <p:nvPr/>
        </p:nvPicPr>
        <p:blipFill>
          <a:blip r:embed="rId1"/>
          <a:stretch>
            <a:fillRect/>
          </a:stretch>
        </p:blipFill>
        <p:spPr>
          <a:xfrm>
            <a:off x="238125" y="1200150"/>
            <a:ext cx="4948555" cy="4948555"/>
          </a:xfrm>
          <a:prstGeom prst="rect">
            <a:avLst/>
          </a:prstGeom>
        </p:spPr>
      </p:pic>
      <p:pic>
        <p:nvPicPr>
          <p:cNvPr id="6" name="图片 5" descr="0a14d658c5dabfde44a575cecbdc41a"/>
          <p:cNvPicPr>
            <a:picLocks noChangeAspect="1"/>
          </p:cNvPicPr>
          <p:nvPr/>
        </p:nvPicPr>
        <p:blipFill>
          <a:blip r:embed="rId2"/>
          <a:srcRect t="11080" b="11080"/>
          <a:stretch>
            <a:fillRect/>
          </a:stretch>
        </p:blipFill>
        <p:spPr>
          <a:xfrm>
            <a:off x="5535295" y="1200150"/>
            <a:ext cx="3035300" cy="2362835"/>
          </a:xfrm>
          <a:prstGeom prst="rect">
            <a:avLst/>
          </a:prstGeom>
        </p:spPr>
      </p:pic>
      <p:pic>
        <p:nvPicPr>
          <p:cNvPr id="7" name="图片 6" descr="101920e9d220210ffa24798b7569125"/>
          <p:cNvPicPr>
            <a:picLocks noChangeAspect="1"/>
          </p:cNvPicPr>
          <p:nvPr/>
        </p:nvPicPr>
        <p:blipFill>
          <a:blip r:embed="rId3"/>
          <a:srcRect t="11750" b="11750"/>
          <a:stretch>
            <a:fillRect/>
          </a:stretch>
        </p:blipFill>
        <p:spPr>
          <a:xfrm>
            <a:off x="5546090" y="3842385"/>
            <a:ext cx="3013710" cy="2306320"/>
          </a:xfrm>
          <a:prstGeom prst="rect">
            <a:avLst/>
          </a:prstGeom>
        </p:spPr>
      </p:pic>
      <p:pic>
        <p:nvPicPr>
          <p:cNvPr id="8" name="图片 7" descr="71e1691a12b60547883ca5e8bcedb43"/>
          <p:cNvPicPr>
            <a:picLocks noChangeAspect="1"/>
          </p:cNvPicPr>
          <p:nvPr/>
        </p:nvPicPr>
        <p:blipFill>
          <a:blip r:embed="rId4"/>
          <a:srcRect t="3361" b="2980"/>
          <a:stretch>
            <a:fillRect/>
          </a:stretch>
        </p:blipFill>
        <p:spPr>
          <a:xfrm>
            <a:off x="8837930" y="1200150"/>
            <a:ext cx="2950845" cy="2362835"/>
          </a:xfrm>
          <a:prstGeom prst="rect">
            <a:avLst/>
          </a:prstGeom>
        </p:spPr>
      </p:pic>
      <p:pic>
        <p:nvPicPr>
          <p:cNvPr id="9" name="图片 8" descr="O1CN01BjE1x51QOTFnEVqGf_!!840181966"/>
          <p:cNvPicPr>
            <a:picLocks noChangeAspect="1"/>
          </p:cNvPicPr>
          <p:nvPr/>
        </p:nvPicPr>
        <p:blipFill>
          <a:blip r:embed="rId5"/>
          <a:srcRect t="13559" b="4987"/>
          <a:stretch>
            <a:fillRect/>
          </a:stretch>
        </p:blipFill>
        <p:spPr>
          <a:xfrm>
            <a:off x="8837295" y="3842385"/>
            <a:ext cx="2951480" cy="23063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0185043f08557cdedc"/>
          <p:cNvPicPr>
            <a:picLocks noChangeAspect="1"/>
          </p:cNvPicPr>
          <p:nvPr/>
        </p:nvPicPr>
        <p:blipFill>
          <a:blip r:embed="rId1"/>
          <a:srcRect t="15246" b="1582"/>
          <a:stretch>
            <a:fillRect/>
          </a:stretch>
        </p:blipFill>
        <p:spPr>
          <a:xfrm>
            <a:off x="-1905" y="-635"/>
            <a:ext cx="12192635" cy="6858635"/>
          </a:xfrm>
          <a:prstGeom prst="rect">
            <a:avLst/>
          </a:prstGeom>
        </p:spPr>
      </p:pic>
      <p:sp>
        <p:nvSpPr>
          <p:cNvPr id="4" name="矩形 3"/>
          <p:cNvSpPr/>
          <p:nvPr/>
        </p:nvSpPr>
        <p:spPr>
          <a:xfrm>
            <a:off x="-2015" y="-263"/>
            <a:ext cx="12190205" cy="68580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13965" y="1655896"/>
            <a:ext cx="1665514" cy="1861185"/>
          </a:xfrm>
          <a:prstGeom prst="rect">
            <a:avLst/>
          </a:prstGeom>
          <a:noFill/>
        </p:spPr>
        <p:txBody>
          <a:bodyPr wrap="square" rtlCol="0">
            <a:spAutoFit/>
          </a:bodyPr>
          <a:lstStyle/>
          <a:p>
            <a:pPr algn="ctr"/>
            <a:r>
              <a:rPr lang="zh-CN" altLang="en-US" sz="11500" dirty="0">
                <a:solidFill>
                  <a:schemeClr val="bg1"/>
                </a:solidFill>
                <a:latin typeface="字魂霸燃手书" panose="00000500000000000000" charset="-122"/>
                <a:ea typeface="字魂霸燃手书" panose="00000500000000000000" charset="-122"/>
                <a:sym typeface="+mn-ea"/>
              </a:rPr>
              <a:t>肆</a:t>
            </a:r>
            <a:endParaRPr lang="zh-CN" altLang="en-US" sz="11500" dirty="0">
              <a:solidFill>
                <a:schemeClr val="bg1"/>
              </a:solidFill>
              <a:latin typeface="字魂霸燃手书" panose="00000500000000000000" charset="-122"/>
              <a:ea typeface="字魂霸燃手书" panose="00000500000000000000" charset="-122"/>
              <a:sym typeface="+mn-ea"/>
            </a:endParaRPr>
          </a:p>
        </p:txBody>
      </p:sp>
      <p:sp>
        <p:nvSpPr>
          <p:cNvPr id="5" name="文本框 4"/>
          <p:cNvSpPr txBox="1"/>
          <p:nvPr/>
        </p:nvSpPr>
        <p:spPr>
          <a:xfrm>
            <a:off x="4461510" y="3844290"/>
            <a:ext cx="3265805" cy="1014730"/>
          </a:xfrm>
          <a:prstGeom prst="rect">
            <a:avLst/>
          </a:prstGeom>
          <a:noFill/>
        </p:spPr>
        <p:txBody>
          <a:bodyPr wrap="square" rtlCol="0">
            <a:spAutoFit/>
          </a:bodyPr>
          <a:p>
            <a:r>
              <a:rPr lang="zh-CN" altLang="en-US" sz="6000" dirty="0">
                <a:solidFill>
                  <a:schemeClr val="bg1"/>
                </a:solidFill>
                <a:latin typeface="字魂霸燃手书" panose="00000500000000000000" charset="-122"/>
                <a:ea typeface="字魂霸燃手书" panose="00000500000000000000" charset="-122"/>
              </a:rPr>
              <a:t>团队协作</a:t>
            </a:r>
            <a:endParaRPr lang="zh-CN" altLang="en-US" sz="6000" dirty="0">
              <a:solidFill>
                <a:schemeClr val="bg1"/>
              </a:solidFill>
              <a:latin typeface="字魂霸燃手书" panose="00000500000000000000" charset="-122"/>
              <a:ea typeface="字魂霸燃手书" panose="000005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01a1793679ab6531b3"/>
          <p:cNvPicPr>
            <a:picLocks noChangeAspect="1"/>
          </p:cNvPicPr>
          <p:nvPr/>
        </p:nvPicPr>
        <p:blipFill>
          <a:blip r:embed="rId1"/>
          <a:srcRect b="14777"/>
          <a:stretch>
            <a:fillRect/>
          </a:stretch>
        </p:blipFill>
        <p:spPr>
          <a:xfrm>
            <a:off x="0" y="0"/>
            <a:ext cx="12192000" cy="6858000"/>
          </a:xfrm>
          <a:prstGeom prst="rect">
            <a:avLst/>
          </a:prstGeom>
        </p:spPr>
      </p:pic>
      <p:sp>
        <p:nvSpPr>
          <p:cNvPr id="11" name="矩形 10"/>
          <p:cNvSpPr/>
          <p:nvPr/>
        </p:nvSpPr>
        <p:spPr>
          <a:xfrm>
            <a:off x="0" y="-635"/>
            <a:ext cx="12192000" cy="6858635"/>
          </a:xfrm>
          <a:prstGeom prst="rect">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289560" y="1527175"/>
            <a:ext cx="7776210" cy="2861310"/>
          </a:xfrm>
          <a:prstGeom prst="rect">
            <a:avLst/>
          </a:prstGeom>
          <a:noFill/>
        </p:spPr>
        <p:txBody>
          <a:bodyPr wrap="square" rtlCol="0" anchor="t">
            <a:spAutoFit/>
          </a:bodyPr>
          <a:lstStyle/>
          <a:p>
            <a:pPr algn="l">
              <a:lnSpc>
                <a:spcPct val="150000"/>
              </a:lnSpc>
            </a:pPr>
            <a:r>
              <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rPr>
              <a:t>张锦程：文献查找，</a:t>
            </a:r>
            <a:r>
              <a:rPr lang="en-US" altLang="zh-CN" sz="2400" b="1" dirty="0">
                <a:solidFill>
                  <a:schemeClr val="bg1"/>
                </a:solidFill>
                <a:latin typeface="FZSJ-YOUHT" panose="02010600010101010101" charset="-122"/>
                <a:ea typeface="FZSJ-YOUHT" panose="02010600010101010101" charset="-122"/>
                <a:cs typeface="FZSJ-YOUHT" panose="02010600010101010101" charset="-122"/>
                <a:sym typeface="+mn-ea"/>
              </a:rPr>
              <a:t>3D</a:t>
            </a:r>
            <a:r>
              <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rPr>
              <a:t>打印机操作，</a:t>
            </a:r>
            <a:r>
              <a:rPr lang="en-US" altLang="zh-CN" sz="2400" b="1" dirty="0">
                <a:solidFill>
                  <a:schemeClr val="bg1"/>
                </a:solidFill>
                <a:latin typeface="FZSJ-YOUHT" panose="02010600010101010101" charset="-122"/>
                <a:ea typeface="FZSJ-YOUHT" panose="02010600010101010101" charset="-122"/>
                <a:cs typeface="FZSJ-YOUHT" panose="02010600010101010101" charset="-122"/>
                <a:sym typeface="+mn-ea"/>
              </a:rPr>
              <a:t>PPT</a:t>
            </a:r>
            <a:r>
              <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rPr>
              <a:t>制作</a:t>
            </a:r>
            <a:endPar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endParaRPr>
          </a:p>
          <a:p>
            <a:pPr algn="l">
              <a:lnSpc>
                <a:spcPct val="150000"/>
              </a:lnSpc>
            </a:pPr>
            <a:r>
              <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rPr>
              <a:t>王艺霏：模型资料查找和模型设计</a:t>
            </a:r>
            <a:endPar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endParaRPr>
          </a:p>
          <a:p>
            <a:pPr algn="l">
              <a:lnSpc>
                <a:spcPct val="150000"/>
              </a:lnSpc>
            </a:pPr>
            <a:r>
              <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rPr>
              <a:t>王雨田：模型资料查找和模型设计</a:t>
            </a:r>
            <a:endPar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endParaRPr>
          </a:p>
          <a:p>
            <a:pPr algn="l">
              <a:lnSpc>
                <a:spcPct val="150000"/>
              </a:lnSpc>
            </a:pPr>
            <a:r>
              <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rPr>
              <a:t>于涵：模型资料查找</a:t>
            </a:r>
            <a:endPar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endParaRPr>
          </a:p>
          <a:p>
            <a:pPr algn="l">
              <a:lnSpc>
                <a:spcPct val="150000"/>
              </a:lnSpc>
            </a:pPr>
            <a:r>
              <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rPr>
              <a:t>王平：</a:t>
            </a:r>
            <a:r>
              <a:rPr lang="en-US" altLang="zh-CN" sz="2400" b="1" dirty="0">
                <a:solidFill>
                  <a:schemeClr val="bg1"/>
                </a:solidFill>
                <a:latin typeface="FZSJ-YOUHT" panose="02010600010101010101" charset="-122"/>
                <a:ea typeface="FZSJ-YOUHT" panose="02010600010101010101" charset="-122"/>
                <a:cs typeface="FZSJ-YOUHT" panose="02010600010101010101" charset="-122"/>
                <a:sym typeface="+mn-ea"/>
              </a:rPr>
              <a:t>PPT</a:t>
            </a:r>
            <a:r>
              <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rPr>
              <a:t>制作修改</a:t>
            </a:r>
            <a:endParaRPr lang="zh-CN" altLang="en-US" sz="2400" b="1" dirty="0">
              <a:solidFill>
                <a:schemeClr val="bg1"/>
              </a:solidFill>
              <a:latin typeface="FZSJ-YOUHT" panose="02010600010101010101" charset="-122"/>
              <a:ea typeface="FZSJ-YOUHT" panose="02010600010101010101" charset="-122"/>
              <a:cs typeface="FZSJ-YOUHT" panose="02010600010101010101" charset="-122"/>
              <a:sym typeface="+mn-ea"/>
            </a:endParaRPr>
          </a:p>
        </p:txBody>
      </p:sp>
      <p:sp>
        <p:nvSpPr>
          <p:cNvPr id="7" name="文本框 6"/>
          <p:cNvSpPr txBox="1"/>
          <p:nvPr/>
        </p:nvSpPr>
        <p:spPr>
          <a:xfrm>
            <a:off x="278130" y="147955"/>
            <a:ext cx="3858260" cy="645160"/>
          </a:xfrm>
          <a:prstGeom prst="rect">
            <a:avLst/>
          </a:prstGeom>
          <a:noFill/>
        </p:spPr>
        <p:txBody>
          <a:bodyPr wrap="square" rtlCol="0">
            <a:spAutoFit/>
          </a:bodyPr>
          <a:p>
            <a:r>
              <a:rPr lang="zh-CN" altLang="en-US" sz="36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团队协作分工：</a:t>
            </a:r>
            <a:endParaRPr lang="zh-CN" altLang="en-US" sz="36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0159a4d4445b407929"/>
          <p:cNvPicPr>
            <a:picLocks noChangeAspect="1"/>
          </p:cNvPicPr>
          <p:nvPr/>
        </p:nvPicPr>
        <p:blipFill>
          <a:blip r:embed="rId1"/>
          <a:srcRect t="6563" b="6750"/>
          <a:stretch>
            <a:fillRect/>
          </a:stretch>
        </p:blipFill>
        <p:spPr>
          <a:xfrm>
            <a:off x="0" y="0"/>
            <a:ext cx="12192635" cy="7045960"/>
          </a:xfrm>
          <a:prstGeom prst="rect">
            <a:avLst/>
          </a:prstGeom>
        </p:spPr>
      </p:pic>
      <p:sp>
        <p:nvSpPr>
          <p:cNvPr id="11" name="矩形 10"/>
          <p:cNvSpPr/>
          <p:nvPr/>
        </p:nvSpPr>
        <p:spPr>
          <a:xfrm>
            <a:off x="0" y="0"/>
            <a:ext cx="12192000" cy="7014210"/>
          </a:xfrm>
          <a:prstGeom prst="rect">
            <a:avLst/>
          </a:prstGeom>
          <a:solidFill>
            <a:schemeClr val="tx1">
              <a:lumMod val="75000"/>
              <a:lumOff val="2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Подзаголовок 2"/>
          <p:cNvSpPr txBox="1"/>
          <p:nvPr/>
        </p:nvSpPr>
        <p:spPr>
          <a:xfrm>
            <a:off x="4168974" y="1655915"/>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endParaRPr lang="ru-RU" sz="1600" i="1" dirty="0">
              <a:solidFill>
                <a:schemeClr val="bg1"/>
              </a:solidFill>
              <a:latin typeface="Microsoft YaHei" panose="020B0503020204020204" pitchFamily="34" charset="-122"/>
              <a:ea typeface="Microsoft YaHei" panose="020B0503020204020204" pitchFamily="34" charset="-122"/>
              <a:cs typeface="Linux Libertine" panose="02000503000000000000" pitchFamily="2" charset="0"/>
              <a:sym typeface="Microsoft YaHei" panose="020B0503020204020204" pitchFamily="34" charset="-122"/>
            </a:endParaRPr>
          </a:p>
        </p:txBody>
      </p:sp>
      <p:sp>
        <p:nvSpPr>
          <p:cNvPr id="9" name="文本框 8"/>
          <p:cNvSpPr txBox="1"/>
          <p:nvPr/>
        </p:nvSpPr>
        <p:spPr>
          <a:xfrm>
            <a:off x="3304400" y="3679909"/>
            <a:ext cx="5684535" cy="1106805"/>
          </a:xfrm>
          <a:prstGeom prst="rect">
            <a:avLst/>
          </a:prstGeom>
          <a:noFill/>
        </p:spPr>
        <p:txBody>
          <a:bodyPr wrap="square" rtlCol="0">
            <a:spAutoFit/>
          </a:bodyPr>
          <a:lstStyle/>
          <a:p>
            <a:r>
              <a:rPr lang="zh-CN" altLang="en-US" sz="6600" spc="600" dirty="0">
                <a:solidFill>
                  <a:schemeClr val="bg1"/>
                </a:solidFill>
                <a:latin typeface="字魂霸燃手书" panose="00000500000000000000" charset="-122"/>
                <a:ea typeface="字魂霸燃手书" panose="00000500000000000000" charset="-122"/>
              </a:rPr>
              <a:t>感谢您的聆听</a:t>
            </a:r>
            <a:endParaRPr lang="zh-CN" altLang="en-US" sz="6600" spc="600" dirty="0">
              <a:solidFill>
                <a:schemeClr val="bg1"/>
              </a:solidFill>
              <a:latin typeface="字魂霸燃手书" panose="00000500000000000000" charset="-122"/>
              <a:ea typeface="字魂霸燃手书" panose="000005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liaoningjian-004"/>
          <p:cNvPicPr>
            <a:picLocks noChangeAspect="1"/>
          </p:cNvPicPr>
          <p:nvPr/>
        </p:nvPicPr>
        <p:blipFill>
          <a:blip r:embed="rId1"/>
          <a:srcRect t="9509"/>
          <a:stretch>
            <a:fillRect/>
          </a:stretch>
        </p:blipFill>
        <p:spPr>
          <a:xfrm>
            <a:off x="-635" y="0"/>
            <a:ext cx="12192635" cy="6889115"/>
          </a:xfrm>
          <a:prstGeom prst="rect">
            <a:avLst/>
          </a:prstGeom>
        </p:spPr>
      </p:pic>
      <p:sp>
        <p:nvSpPr>
          <p:cNvPr id="4" name="矩形 3"/>
          <p:cNvSpPr/>
          <p:nvPr/>
        </p:nvSpPr>
        <p:spPr>
          <a:xfrm>
            <a:off x="-745" y="-263"/>
            <a:ext cx="12190205" cy="68580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13965" y="1655896"/>
            <a:ext cx="1665514" cy="1861185"/>
          </a:xfrm>
          <a:prstGeom prst="rect">
            <a:avLst/>
          </a:prstGeom>
          <a:noFill/>
        </p:spPr>
        <p:txBody>
          <a:bodyPr wrap="square" rtlCol="0">
            <a:spAutoFit/>
          </a:bodyPr>
          <a:lstStyle/>
          <a:p>
            <a:r>
              <a:rPr lang="zh-CN" altLang="en-US" sz="11500" dirty="0">
                <a:solidFill>
                  <a:schemeClr val="bg1"/>
                </a:solidFill>
                <a:latin typeface="字魂霸燃手书" panose="00000500000000000000" charset="-122"/>
                <a:ea typeface="字魂霸燃手书" panose="00000500000000000000" charset="-122"/>
              </a:rPr>
              <a:t>壹</a:t>
            </a:r>
            <a:endParaRPr lang="zh-CN" altLang="en-US" sz="11500" dirty="0">
              <a:solidFill>
                <a:schemeClr val="bg1"/>
              </a:solidFill>
              <a:latin typeface="字魂霸燃手书" panose="00000500000000000000" charset="-122"/>
              <a:ea typeface="字魂霸燃手书" panose="00000500000000000000" charset="-122"/>
            </a:endParaRPr>
          </a:p>
        </p:txBody>
      </p:sp>
      <p:sp>
        <p:nvSpPr>
          <p:cNvPr id="5" name="文本框 4"/>
          <p:cNvSpPr txBox="1"/>
          <p:nvPr/>
        </p:nvSpPr>
        <p:spPr>
          <a:xfrm>
            <a:off x="4461510" y="3844290"/>
            <a:ext cx="3265805" cy="1014730"/>
          </a:xfrm>
          <a:prstGeom prst="rect">
            <a:avLst/>
          </a:prstGeom>
          <a:noFill/>
        </p:spPr>
        <p:txBody>
          <a:bodyPr wrap="square" rtlCol="0">
            <a:spAutoFit/>
          </a:bodyPr>
          <a:p>
            <a:r>
              <a:rPr lang="zh-CN" altLang="en-US" sz="6000" dirty="0">
                <a:solidFill>
                  <a:schemeClr val="bg1"/>
                </a:solidFill>
                <a:latin typeface="字魂霸燃手书" panose="00000500000000000000" charset="-122"/>
                <a:ea typeface="字魂霸燃手书" panose="00000500000000000000" charset="-122"/>
              </a:rPr>
              <a:t>灵感来源</a:t>
            </a:r>
            <a:endParaRPr lang="zh-CN" altLang="en-US" sz="6000" dirty="0">
              <a:solidFill>
                <a:schemeClr val="bg1"/>
              </a:solidFill>
              <a:latin typeface="字魂霸燃手书" panose="00000500000000000000" charset="-122"/>
              <a:ea typeface="字魂霸燃手书" panose="000005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t="12140" b="1635"/>
          <a:stretch>
            <a:fillRect/>
          </a:stretch>
        </p:blipFill>
        <p:spPr bwMode="auto">
          <a:xfrm>
            <a:off x="0" y="-5715"/>
            <a:ext cx="12192000" cy="68643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35" y="-5715"/>
            <a:ext cx="12190095" cy="203327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35" y="5244465"/>
            <a:ext cx="12190095" cy="1613535"/>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Текст 11"/>
          <p:cNvSpPr txBox="1"/>
          <p:nvPr/>
        </p:nvSpPr>
        <p:spPr>
          <a:xfrm>
            <a:off x="1083945" y="862965"/>
            <a:ext cx="3215005" cy="110045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800" b="1"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中国人民解放军海军第一代及第一艘航空母舰。舰名源自其改造地辽宁省。</a:t>
            </a:r>
            <a:endParaRPr lang="zh-CN" altLang="en-US" sz="1800" b="1"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sym typeface="SimSun" panose="02010600030101010101" pitchFamily="2" charset="-122"/>
            </a:endParaRPr>
          </a:p>
        </p:txBody>
      </p:sp>
      <p:grpSp>
        <p:nvGrpSpPr>
          <p:cNvPr id="3" name="Группа 2"/>
          <p:cNvGrpSpPr/>
          <p:nvPr/>
        </p:nvGrpSpPr>
        <p:grpSpPr>
          <a:xfrm>
            <a:off x="160179" y="980702"/>
            <a:ext cx="865839" cy="865839"/>
            <a:chOff x="502745" y="1166659"/>
            <a:chExt cx="865839" cy="865839"/>
          </a:xfrm>
        </p:grpSpPr>
        <p:sp>
          <p:nvSpPr>
            <p:cNvPr id="13" name="Овал 12"/>
            <p:cNvSpPr/>
            <p:nvPr/>
          </p:nvSpPr>
          <p:spPr>
            <a:xfrm>
              <a:off x="502745" y="1166659"/>
              <a:ext cx="865839" cy="865839"/>
            </a:xfrm>
            <a:prstGeom prst="ellipse">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00" b="1"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sym typeface="SimSun" panose="02010600030101010101" pitchFamily="2" charset="-122"/>
              </a:endParaRPr>
            </a:p>
          </p:txBody>
        </p:sp>
        <p:sp>
          <p:nvSpPr>
            <p:cNvPr id="11" name="Прямоугольник 10"/>
            <p:cNvSpPr/>
            <p:nvPr/>
          </p:nvSpPr>
          <p:spPr>
            <a:xfrm>
              <a:off x="522629" y="1492785"/>
              <a:ext cx="710451" cy="502702"/>
            </a:xfrm>
            <a:prstGeom prst="rect">
              <a:avLst/>
            </a:prstGeom>
          </p:spPr>
          <p:txBody>
            <a:bodyPr wrap="none">
              <a:spAutoFit/>
            </a:bodyPr>
            <a:lstStyle/>
            <a:p>
              <a:pPr algn="r"/>
              <a:r>
                <a:rPr lang="en-US" sz="4000" b="1" baseline="30000"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sym typeface="SimSun" panose="02010600030101010101" pitchFamily="2" charset="-122"/>
                </a:rPr>
                <a:t> 01</a:t>
              </a:r>
              <a:endParaRPr lang="en-US" sz="4000" b="1" baseline="30000"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sym typeface="SimSun" panose="02010600030101010101" pitchFamily="2" charset="-122"/>
              </a:endParaRPr>
            </a:p>
          </p:txBody>
        </p:sp>
      </p:grpSp>
      <p:sp>
        <p:nvSpPr>
          <p:cNvPr id="14" name="Текст 11"/>
          <p:cNvSpPr txBox="1"/>
          <p:nvPr/>
        </p:nvSpPr>
        <p:spPr>
          <a:xfrm>
            <a:off x="6180455" y="491490"/>
            <a:ext cx="5875020" cy="147193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2000</a:t>
            </a:r>
            <a:r>
              <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年</a:t>
            </a:r>
            <a:r>
              <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6</a:t>
            </a:r>
            <a:r>
              <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月，“瓦良格”号航母离开黑海造船厂，但其在运往中国时受到土耳其政府的阻挠，直到</a:t>
            </a:r>
            <a:r>
              <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2002</a:t>
            </a:r>
            <a:r>
              <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年</a:t>
            </a:r>
            <a:r>
              <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3</a:t>
            </a:r>
            <a:r>
              <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月</a:t>
            </a:r>
            <a:r>
              <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3</a:t>
            </a:r>
            <a:r>
              <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日方获准利用拖船将尚未完成舾装无自航动力的瓦良格号航空母舰拖往中国大连。</a:t>
            </a:r>
            <a:endPar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grpSp>
        <p:nvGrpSpPr>
          <p:cNvPr id="4" name="Группа 3"/>
          <p:cNvGrpSpPr/>
          <p:nvPr/>
        </p:nvGrpSpPr>
        <p:grpSpPr>
          <a:xfrm>
            <a:off x="5314556" y="980702"/>
            <a:ext cx="865839" cy="865839"/>
            <a:chOff x="499312" y="2879757"/>
            <a:chExt cx="865839" cy="865839"/>
          </a:xfrm>
        </p:grpSpPr>
        <p:sp>
          <p:nvSpPr>
            <p:cNvPr id="17" name="Овал 16"/>
            <p:cNvSpPr/>
            <p:nvPr/>
          </p:nvSpPr>
          <p:spPr>
            <a:xfrm>
              <a:off x="499312" y="2879757"/>
              <a:ext cx="865839" cy="865839"/>
            </a:xfrm>
            <a:prstGeom prst="ellipse">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00" b="1"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sym typeface="SimSun" panose="02010600030101010101" pitchFamily="2" charset="-122"/>
              </a:endParaRPr>
            </a:p>
          </p:txBody>
        </p:sp>
        <p:sp>
          <p:nvSpPr>
            <p:cNvPr id="16" name="Прямоугольник 15"/>
            <p:cNvSpPr/>
            <p:nvPr/>
          </p:nvSpPr>
          <p:spPr>
            <a:xfrm>
              <a:off x="628093" y="3197236"/>
              <a:ext cx="607860" cy="502702"/>
            </a:xfrm>
            <a:prstGeom prst="rect">
              <a:avLst/>
            </a:prstGeom>
          </p:spPr>
          <p:txBody>
            <a:bodyPr wrap="none">
              <a:spAutoFit/>
            </a:bodyPr>
            <a:lstStyle/>
            <a:p>
              <a:pPr algn="r"/>
              <a:r>
                <a:rPr lang="en-US" sz="4000" b="1" baseline="30000"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sym typeface="SimSun" panose="02010600030101010101" pitchFamily="2" charset="-122"/>
                </a:rPr>
                <a:t>02</a:t>
              </a:r>
              <a:endParaRPr lang="en-US" sz="4000" b="1" baseline="30000"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sym typeface="SimSun" panose="02010600030101010101" pitchFamily="2" charset="-122"/>
              </a:endParaRPr>
            </a:p>
          </p:txBody>
        </p:sp>
      </p:grpSp>
      <p:grpSp>
        <p:nvGrpSpPr>
          <p:cNvPr id="2" name="组合 1"/>
          <p:cNvGrpSpPr/>
          <p:nvPr/>
        </p:nvGrpSpPr>
        <p:grpSpPr>
          <a:xfrm>
            <a:off x="160020" y="5617845"/>
            <a:ext cx="866140" cy="866140"/>
            <a:chOff x="299" y="6879"/>
            <a:chExt cx="1364" cy="1364"/>
          </a:xfrm>
        </p:grpSpPr>
        <p:sp>
          <p:nvSpPr>
            <p:cNvPr id="21" name="Овал 20"/>
            <p:cNvSpPr/>
            <p:nvPr/>
          </p:nvSpPr>
          <p:spPr>
            <a:xfrm>
              <a:off x="299" y="6879"/>
              <a:ext cx="1364" cy="1364"/>
            </a:xfrm>
            <a:prstGeom prst="ellipse">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00" b="1"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sym typeface="SimSun" panose="02010600030101010101" pitchFamily="2" charset="-122"/>
              </a:endParaRPr>
            </a:p>
          </p:txBody>
        </p:sp>
        <p:sp>
          <p:nvSpPr>
            <p:cNvPr id="20" name="Прямоугольник 19"/>
            <p:cNvSpPr/>
            <p:nvPr/>
          </p:nvSpPr>
          <p:spPr>
            <a:xfrm>
              <a:off x="299" y="7392"/>
              <a:ext cx="1364" cy="774"/>
            </a:xfrm>
            <a:prstGeom prst="rect">
              <a:avLst/>
            </a:prstGeom>
          </p:spPr>
          <p:txBody>
            <a:bodyPr wrap="square">
              <a:spAutoFit/>
            </a:bodyPr>
            <a:lstStyle/>
            <a:p>
              <a:pPr algn="ctr"/>
              <a:r>
                <a:rPr lang="en-US" sz="4000" b="1" baseline="30000"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sym typeface="SimSun" panose="02010600030101010101" pitchFamily="2" charset="-122"/>
                </a:rPr>
                <a:t>03</a:t>
              </a:r>
              <a:endParaRPr lang="en-US" sz="4000" b="1" baseline="30000"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sym typeface="SimSun" panose="02010600030101010101" pitchFamily="2" charset="-122"/>
              </a:endParaRPr>
            </a:p>
          </p:txBody>
        </p:sp>
      </p:grpSp>
      <p:sp>
        <p:nvSpPr>
          <p:cNvPr id="7" name="文本框 6"/>
          <p:cNvSpPr txBox="1"/>
          <p:nvPr/>
        </p:nvSpPr>
        <p:spPr>
          <a:xfrm>
            <a:off x="-121920" y="147955"/>
            <a:ext cx="3858260" cy="645160"/>
          </a:xfrm>
          <a:prstGeom prst="rect">
            <a:avLst/>
          </a:prstGeom>
          <a:noFill/>
        </p:spPr>
        <p:txBody>
          <a:bodyPr wrap="square" rtlCol="0">
            <a:spAutoFit/>
          </a:bodyPr>
          <a:lstStyle/>
          <a:p>
            <a:r>
              <a:rPr lang="zh-CN" altLang="en-US" sz="36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“辽宁号</a:t>
            </a:r>
            <a:r>
              <a:rPr lang="zh-CN" altLang="en-US" sz="36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”航母</a:t>
            </a:r>
            <a:endParaRPr lang="zh-CN" altLang="en-US" sz="36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8" name="Текст 11"/>
          <p:cNvSpPr txBox="1"/>
          <p:nvPr/>
        </p:nvSpPr>
        <p:spPr>
          <a:xfrm>
            <a:off x="1083945" y="5474335"/>
            <a:ext cx="11189335" cy="115443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2012</a:t>
            </a:r>
            <a:r>
              <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年</a:t>
            </a:r>
            <a:r>
              <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9</a:t>
            </a:r>
            <a:r>
              <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月</a:t>
            </a:r>
            <a:r>
              <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25</a:t>
            </a:r>
            <a:r>
              <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日，该舰在大连正式交付中国人民解放军海军，命名为“辽宁舰”。</a:t>
            </a:r>
            <a:endPar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2013~2016</a:t>
            </a:r>
            <a:r>
              <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年，两次赴南海进行远洋训练，以形成初步力量。</a:t>
            </a:r>
            <a:endPar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r>
              <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2016</a:t>
            </a:r>
            <a:r>
              <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年</a:t>
            </a:r>
            <a:r>
              <a:rPr lang="en-US" altLang="zh-CN"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11</a:t>
            </a:r>
            <a:r>
              <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月，解放军宣布辽宁号航母战斗群已具备作战能力，将开始执行战斗任务。</a:t>
            </a:r>
            <a:endParaRPr lang="zh-CN" altLang="en-US" sz="1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SimSun"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2201042" cy="6858001"/>
          </a:xfrm>
          <a:prstGeom prst="rect">
            <a:avLst/>
          </a:prstGeom>
        </p:spPr>
      </p:pic>
      <p:sp>
        <p:nvSpPr>
          <p:cNvPr id="6" name="矩形 5"/>
          <p:cNvSpPr/>
          <p:nvPr/>
        </p:nvSpPr>
        <p:spPr>
          <a:xfrm>
            <a:off x="-635" y="5408295"/>
            <a:ext cx="12190095" cy="1449705"/>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635" y="-5715"/>
            <a:ext cx="12190095" cy="1748155"/>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4864100" y="731482"/>
            <a:ext cx="8113486" cy="888000"/>
          </a:xfrm>
          <a:prstGeom prst="rect">
            <a:avLst/>
          </a:prstGeom>
          <a:noFill/>
        </p:spPr>
        <p:txBody>
          <a:bodyPr wrap="square" rtlCol="0">
            <a:spAutoFit/>
          </a:bodyPr>
          <a:lstStyle/>
          <a:p>
            <a:pPr marL="342900" indent="-342900">
              <a:lnSpc>
                <a:spcPct val="90000"/>
              </a:lnSpc>
              <a:spcBef>
                <a:spcPts val="1000"/>
              </a:spcBef>
              <a:buFont typeface="Wingdings" panose="05000000000000000000" pitchFamily="2" charset="2"/>
              <a:buChar char="Ø"/>
            </a:pPr>
            <a:r>
              <a:rPr lang="zh-CN" altLang="en-US" sz="2400" b="1"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历史意义：从瓦良格到辽宁舰</a:t>
            </a:r>
            <a:endParaRPr lang="en-US" altLang="zh-CN" sz="2400" b="1"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endParaRPr>
          </a:p>
          <a:p>
            <a:pPr marL="342900" indent="-342900">
              <a:lnSpc>
                <a:spcPct val="90000"/>
              </a:lnSpc>
              <a:spcBef>
                <a:spcPts val="1000"/>
              </a:spcBef>
              <a:buFont typeface="Wingdings" panose="05000000000000000000" pitchFamily="2" charset="2"/>
              <a:buChar char="Ø"/>
            </a:pPr>
            <a:r>
              <a:rPr lang="zh-CN" altLang="en-US" sz="2400" b="1"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rPr>
              <a:t>可实现性：底部细节少，方便进行打印和去除支撑</a:t>
            </a:r>
            <a:endParaRPr lang="zh-CN" altLang="en-US" sz="2400" b="1" dirty="0">
              <a:solidFill>
                <a:schemeClr val="bg1"/>
              </a:solidFill>
              <a:latin typeface="Microsoft YaHei" panose="020B0503020204020204" pitchFamily="34" charset="-122"/>
              <a:ea typeface="Microsoft YaHei" panose="020B0503020204020204" pitchFamily="34" charset="-122"/>
              <a:cs typeface="SimSun" panose="02010600030101010101" pitchFamily="2" charset="-122"/>
            </a:endParaRPr>
          </a:p>
        </p:txBody>
      </p:sp>
      <p:sp>
        <p:nvSpPr>
          <p:cNvPr id="12" name="文本框 11"/>
          <p:cNvSpPr txBox="1"/>
          <p:nvPr/>
        </p:nvSpPr>
        <p:spPr>
          <a:xfrm>
            <a:off x="571047" y="5607012"/>
            <a:ext cx="8113486" cy="888000"/>
          </a:xfrm>
          <a:prstGeom prst="rect">
            <a:avLst/>
          </a:prstGeom>
          <a:noFill/>
        </p:spPr>
        <p:txBody>
          <a:bodyPr wrap="square" rtlCol="0">
            <a:spAutoFit/>
          </a:bodyPr>
          <a:lstStyle/>
          <a:p>
            <a:pPr marL="342900" indent="-342900">
              <a:lnSpc>
                <a:spcPct val="90000"/>
              </a:lnSpc>
              <a:spcBef>
                <a:spcPts val="1000"/>
              </a:spcBef>
              <a:buFont typeface="Wingdings" panose="05000000000000000000" pitchFamily="2" charset="2"/>
              <a:buChar char="Ø"/>
            </a:pP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细节：舰岛、舰体基本按照辽宁舰实际尺寸缩小</a:t>
            </a:r>
            <a:endParaRPr lang="en-US" altLang="zh-CN"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a:p>
            <a:pPr marL="342900" indent="-342900">
              <a:lnSpc>
                <a:spcPct val="90000"/>
              </a:lnSpc>
              <a:spcBef>
                <a:spcPts val="1000"/>
              </a:spcBef>
              <a:buFont typeface="Wingdings" panose="05000000000000000000" pitchFamily="2" charset="2"/>
              <a:buChar char="Ø"/>
            </a:pP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创新：航空航天？</a:t>
            </a:r>
            <a:r>
              <a:rPr lang="en-US" altLang="zh-CN"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a:t>
            </a: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航母！</a:t>
            </a:r>
            <a:endPar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7" name="文本框 6"/>
          <p:cNvSpPr txBox="1"/>
          <p:nvPr/>
        </p:nvSpPr>
        <p:spPr>
          <a:xfrm>
            <a:off x="177800" y="147955"/>
            <a:ext cx="4495800" cy="583565"/>
          </a:xfrm>
          <a:prstGeom prst="rect">
            <a:avLst/>
          </a:prstGeom>
          <a:noFill/>
        </p:spPr>
        <p:txBody>
          <a:bodyPr wrap="square" rtlCol="0">
            <a:spAutoFit/>
          </a:bodyPr>
          <a:p>
            <a:r>
              <a:rPr lang="zh-CN" altLang="en-US" sz="32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模型设计考虑及创新</a:t>
            </a:r>
            <a:endParaRPr lang="zh-CN" altLang="en-US" sz="32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14bd45549344a0000019ae9ce6712.jpg@1280w_1l_2o_100sh"/>
          <p:cNvPicPr>
            <a:picLocks noChangeAspect="1"/>
          </p:cNvPicPr>
          <p:nvPr/>
        </p:nvPicPr>
        <p:blipFill>
          <a:blip r:embed="rId1"/>
          <a:srcRect t="5009" b="4834"/>
          <a:stretch>
            <a:fillRect/>
          </a:stretch>
        </p:blipFill>
        <p:spPr>
          <a:xfrm>
            <a:off x="1270" y="0"/>
            <a:ext cx="12188825" cy="6858635"/>
          </a:xfrm>
          <a:prstGeom prst="rect">
            <a:avLst/>
          </a:prstGeom>
        </p:spPr>
      </p:pic>
      <p:sp>
        <p:nvSpPr>
          <p:cNvPr id="2" name="矩形 1"/>
          <p:cNvSpPr/>
          <p:nvPr/>
        </p:nvSpPr>
        <p:spPr>
          <a:xfrm>
            <a:off x="1905" y="0"/>
            <a:ext cx="12190095" cy="258572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Текст 11"/>
          <p:cNvSpPr txBox="1"/>
          <p:nvPr/>
        </p:nvSpPr>
        <p:spPr>
          <a:xfrm>
            <a:off x="676910" y="1004570"/>
            <a:ext cx="10837545" cy="158115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歼</a:t>
            </a:r>
            <a:r>
              <a:rPr lang="en-US" altLang="zh-CN"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-15</a:t>
            </a: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是一款</a:t>
            </a:r>
            <a:r>
              <a:rPr lang="en-US" altLang="zh-CN"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30</a:t>
            </a: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吨级重型舰载型第四代战斗机，以从乌克兰取得苏联舰载机的原型机作为参考），并独立研发定型而成，同时由沈阳飞机工业集团以歼</a:t>
            </a:r>
            <a:r>
              <a:rPr lang="en-US" altLang="zh-CN"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-11B</a:t>
            </a:r>
            <a:r>
              <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战斗机的生产为基础制造，是中国海军的第一代舰载机。</a:t>
            </a:r>
            <a:endParaRPr lang="zh-CN" altLang="en-US" sz="24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SimSun" panose="02010600030101010101" pitchFamily="2" charset="-122"/>
            </a:endParaRPr>
          </a:p>
        </p:txBody>
      </p:sp>
      <p:sp>
        <p:nvSpPr>
          <p:cNvPr id="7" name="文本框 6"/>
          <p:cNvSpPr txBox="1"/>
          <p:nvPr/>
        </p:nvSpPr>
        <p:spPr>
          <a:xfrm>
            <a:off x="177800" y="147955"/>
            <a:ext cx="4495800" cy="583565"/>
          </a:xfrm>
          <a:prstGeom prst="rect">
            <a:avLst/>
          </a:prstGeom>
          <a:noFill/>
        </p:spPr>
        <p:txBody>
          <a:bodyPr wrap="square" rtlCol="0">
            <a:spAutoFit/>
          </a:bodyPr>
          <a:p>
            <a:r>
              <a:rPr lang="zh-CN" altLang="en-US" sz="32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模型舰载机部分</a:t>
            </a:r>
            <a:endParaRPr lang="zh-CN" altLang="en-US" sz="32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t017e51856c207db818"/>
          <p:cNvPicPr>
            <a:picLocks noChangeAspect="1"/>
          </p:cNvPicPr>
          <p:nvPr/>
        </p:nvPicPr>
        <p:blipFill>
          <a:blip r:embed="rId1"/>
          <a:srcRect t="9097" b="6279"/>
          <a:stretch>
            <a:fillRect/>
          </a:stretch>
        </p:blipFill>
        <p:spPr>
          <a:xfrm>
            <a:off x="0" y="0"/>
            <a:ext cx="12189460" cy="6858000"/>
          </a:xfrm>
          <a:prstGeom prst="rect">
            <a:avLst/>
          </a:prstGeom>
        </p:spPr>
      </p:pic>
      <p:sp>
        <p:nvSpPr>
          <p:cNvPr id="2" name="矩形 1"/>
          <p:cNvSpPr/>
          <p:nvPr/>
        </p:nvSpPr>
        <p:spPr>
          <a:xfrm>
            <a:off x="-635" y="4746625"/>
            <a:ext cx="12190095" cy="2111375"/>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Текст 11"/>
          <p:cNvSpPr txBox="1"/>
          <p:nvPr/>
        </p:nvSpPr>
        <p:spPr>
          <a:xfrm>
            <a:off x="570230" y="5027930"/>
            <a:ext cx="5878830" cy="1565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长度	   </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22.28</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米（</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73</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英尺）</a:t>
            </a:r>
            <a:endPar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endParaRPr>
          </a:p>
          <a:p>
            <a:pPr>
              <a:lnSpc>
                <a:spcPct val="100000"/>
              </a:lnSpc>
            </a:pP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翼展	   </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14.70</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米（</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48</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英尺</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25</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吋）</a:t>
            </a:r>
            <a:endPar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endParaRPr>
          </a:p>
          <a:p>
            <a:pPr>
              <a:lnSpc>
                <a:spcPct val="100000"/>
              </a:lnSpc>
            </a:pP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折叠后     </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7.40</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米（</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24</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英尺</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25</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吋）</a:t>
            </a:r>
            <a:endPar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endParaRPr>
          </a:p>
          <a:p>
            <a:pPr>
              <a:lnSpc>
                <a:spcPct val="100000"/>
              </a:lnSpc>
            </a:pP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高度   </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	   5.9</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米（</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19</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英尺</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5</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rPr>
              <a:t>吋）</a:t>
            </a:r>
            <a:endPar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endParaRPr>
          </a:p>
          <a:p>
            <a:pPr>
              <a:lnSpc>
                <a:spcPct val="100000"/>
              </a:lnSpc>
            </a:pPr>
            <a:endPar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SimSun" panose="02010600030101010101" pitchFamily="2" charset="-122"/>
            </a:endParaRPr>
          </a:p>
        </p:txBody>
      </p:sp>
      <p:sp>
        <p:nvSpPr>
          <p:cNvPr id="5" name="文本框 4"/>
          <p:cNvSpPr txBox="1"/>
          <p:nvPr/>
        </p:nvSpPr>
        <p:spPr>
          <a:xfrm>
            <a:off x="6438265" y="4965065"/>
            <a:ext cx="6146165" cy="1691640"/>
          </a:xfrm>
          <a:prstGeom prst="rect">
            <a:avLst/>
          </a:prstGeom>
          <a:noFill/>
        </p:spPr>
        <p:txBody>
          <a:bodyPr wrap="square" rtlCol="0" anchor="t">
            <a:spAutoFit/>
          </a:bodyPr>
          <a:p>
            <a:pPr>
              <a:lnSpc>
                <a:spcPct val="130000"/>
              </a:lnSpc>
            </a:pP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翼面积     </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62.04</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平方米</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 667.80</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平方英尺</a:t>
            </a:r>
            <a:endPar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endParaRPr>
          </a:p>
          <a:p>
            <a:pPr>
              <a:lnSpc>
                <a:spcPct val="130000"/>
              </a:lnSpc>
            </a:pP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空重	   </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17,500</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公斤（</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38,600</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磅）</a:t>
            </a:r>
            <a:endPar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endParaRPr>
          </a:p>
          <a:p>
            <a:pPr>
              <a:lnSpc>
                <a:spcPct val="130000"/>
              </a:lnSpc>
            </a:pP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正常起飞重量	</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27,000</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公斤（</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60,000</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磅）</a:t>
            </a:r>
            <a:endPar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endParaRPr>
          </a:p>
          <a:p>
            <a:pPr>
              <a:lnSpc>
                <a:spcPct val="130000"/>
              </a:lnSpc>
            </a:pP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最大起飞重量	</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33,000</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公斤（</a:t>
            </a:r>
            <a:r>
              <a:rPr lang="en-US" altLang="zh-CN"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72,752</a:t>
            </a:r>
            <a:r>
              <a:rPr lang="zh-CN" altLang="en-US" sz="2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rPr>
              <a:t>磅）</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635001"/>
            <a:ext cx="12186557" cy="8124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t="7663" b="7663"/>
          <a:stretch>
            <a:fillRect/>
          </a:stretch>
        </p:blipFill>
        <p:spPr bwMode="auto">
          <a:xfrm>
            <a:off x="1270" y="0"/>
            <a:ext cx="1219073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5193665"/>
            <a:ext cx="12190095" cy="1673225"/>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0" y="0"/>
            <a:ext cx="12192635" cy="1407795"/>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Текст 11"/>
          <p:cNvSpPr txBox="1"/>
          <p:nvPr/>
        </p:nvSpPr>
        <p:spPr>
          <a:xfrm>
            <a:off x="294005" y="5323840"/>
            <a:ext cx="11796395" cy="12604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2100" b="1" dirty="0">
                <a:solidFill>
                  <a:schemeClr val="bg1"/>
                </a:solidFill>
                <a:latin typeface="Microsoft YaHei" panose="020B0503020204020204" pitchFamily="34" charset="-122"/>
                <a:ea typeface="Microsoft YaHei" panose="020B0503020204020204" pitchFamily="34" charset="-122"/>
                <a:sym typeface="+mn-ea"/>
              </a:rPr>
              <a:t>涡轮叶片是发动机最重要的零件之一，采用的材料价格往往非常昂贵。作为典型的自由曲面零件，涡轮叶片的一个重要特点就是薄，加工时易变形，并且材质通常为蒙乃尔合金、钛和镍为基础的难加工合金材料，更增添了加工的困难度，同时对加工工艺与加工用的刀具提出了更高的要求。</a:t>
            </a:r>
            <a:endParaRPr lang="zh-CN" altLang="en-US" sz="21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sp>
        <p:nvSpPr>
          <p:cNvPr id="10" name="文本框 9"/>
          <p:cNvSpPr txBox="1"/>
          <p:nvPr/>
        </p:nvSpPr>
        <p:spPr>
          <a:xfrm>
            <a:off x="294005" y="184785"/>
            <a:ext cx="7712075" cy="583565"/>
          </a:xfrm>
          <a:prstGeom prst="rect">
            <a:avLst/>
          </a:prstGeom>
          <a:noFill/>
        </p:spPr>
        <p:txBody>
          <a:bodyPr wrap="square" rtlCol="0" anchor="t">
            <a:spAutoFit/>
          </a:bodyPr>
          <a:p>
            <a:r>
              <a:rPr lang="zh-CN" altLang="en-US" sz="32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发动机涡轮叶片的传统与</a:t>
            </a:r>
            <a:r>
              <a:rPr lang="en-US" altLang="zh-CN" sz="32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3</a:t>
            </a:r>
            <a:r>
              <a:rPr lang="en-GB" altLang="zh-CN" sz="32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a:t>
            </a:r>
            <a:r>
              <a:rPr lang="zh-CN" altLang="en-US" sz="32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打印制造过程 </a:t>
            </a:r>
            <a:endParaRPr lang="zh-CN" altLang="en-US" sz="32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sp>
        <p:nvSpPr>
          <p:cNvPr id="11" name="文本框 10"/>
          <p:cNvSpPr txBox="1"/>
          <p:nvPr/>
        </p:nvSpPr>
        <p:spPr>
          <a:xfrm>
            <a:off x="4762500" y="768350"/>
            <a:ext cx="7141210" cy="521970"/>
          </a:xfrm>
          <a:prstGeom prst="rect">
            <a:avLst/>
          </a:prstGeom>
          <a:noFill/>
        </p:spPr>
        <p:txBody>
          <a:bodyPr wrap="none" rtlCol="0" anchor="t">
            <a:spAutoFit/>
          </a:bodyPr>
          <a:p>
            <a:r>
              <a:rPr lang="en-US" altLang="zh-CN" sz="2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a:t>
            </a:r>
            <a:r>
              <a:rPr lang="zh-CN" altLang="en-US" sz="2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叶片的数控加工、</a:t>
            </a:r>
            <a:r>
              <a:rPr lang="en-US" altLang="zh-CN" sz="2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3</a:t>
            </a:r>
            <a:r>
              <a:rPr lang="en-GB" altLang="zh-CN" sz="2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D</a:t>
            </a:r>
            <a:r>
              <a:rPr lang="zh-CN" altLang="en-US" sz="2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rPr>
              <a:t>打印以及铸造工艺</a:t>
            </a:r>
            <a:endParaRPr lang="zh-CN" altLang="en-US" sz="2800" b="1"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ISPRING_PRESENTATION_TITLE" val="Презентация PowerPoint"/>
</p:tagLst>
</file>

<file path=ppt/theme/theme1.xml><?xml version="1.0" encoding="utf-8"?>
<a:theme xmlns:a="http://schemas.openxmlformats.org/drawingml/2006/main" name="第一PPT，www.1ppt.com">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1636</Words>
  <Application>WPS 演示</Application>
  <PresentationFormat>宽屏</PresentationFormat>
  <Paragraphs>162</Paragraphs>
  <Slides>28</Slides>
  <Notes>16</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28</vt:i4>
      </vt:variant>
    </vt:vector>
  </HeadingPairs>
  <TitlesOfParts>
    <vt:vector size="50" baseType="lpstr">
      <vt:lpstr>Arial</vt:lpstr>
      <vt:lpstr>SimSun</vt:lpstr>
      <vt:lpstr>Wingdings</vt:lpstr>
      <vt:lpstr>Microsoft YaHei</vt:lpstr>
      <vt:lpstr>Poppins SemiBold</vt:lpstr>
      <vt:lpstr>Poppins</vt:lpstr>
      <vt:lpstr>字魂霸燃手书</vt:lpstr>
      <vt:lpstr>ZWSimpleStroke</vt:lpstr>
      <vt:lpstr>STKaiti</vt:lpstr>
      <vt:lpstr>Linux Libertine</vt:lpstr>
      <vt:lpstr>Calibri</vt:lpstr>
      <vt:lpstr>Arial Unicode MS</vt:lpstr>
      <vt:lpstr>Calibri</vt:lpstr>
      <vt:lpstr>FZSJ-YOUHT</vt:lpstr>
      <vt:lpstr>Calibri Light</vt:lpstr>
      <vt:lpstr>Microsoft JhengHei</vt:lpstr>
      <vt:lpstr>SimHei</vt:lpstr>
      <vt:lpstr>Segoe Script</vt:lpstr>
      <vt:lpstr>Webdings</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Jincheng Zhang</dc:creator>
  <cp:lastModifiedBy>邵东一中_张锦程</cp:lastModifiedBy>
  <cp:revision>69</cp:revision>
  <dcterms:created xsi:type="dcterms:W3CDTF">2019-10-18T14:49:00Z</dcterms:created>
  <dcterms:modified xsi:type="dcterms:W3CDTF">2020-12-08T07:09:33Z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